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6" r:id="rId3"/>
    <p:sldId id="257" r:id="rId4"/>
    <p:sldId id="258" r:id="rId5"/>
    <p:sldId id="259" r:id="rId6"/>
    <p:sldId id="260" r:id="rId7"/>
    <p:sldId id="261" r:id="rId8"/>
    <p:sldId id="267" r:id="rId9"/>
    <p:sldId id="263" r:id="rId10"/>
    <p:sldId id="264" r:id="rId11"/>
    <p:sldId id="268"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C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nl-NL"/>
              <a:t>Klik om de stijl te bewerken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E06AD3-D2D2-4179-BB55-F9DC5C62D21D}" type="datetimeFigureOut">
              <a:rPr lang="nl-NL" smtClean="0"/>
              <a:t>21-3-2024</a:t>
            </a:fld>
            <a:endParaRPr lang="nl-NL"/>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17017E-3092-4D5E-B467-65965ADF01EE}" type="slidenum">
              <a:rPr lang="nl-NL" smtClean="0"/>
              <a:t>‹nr.›</a:t>
            </a:fld>
            <a:endParaRPr lang="nl-NL"/>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28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E06AD3-D2D2-4179-BB55-F9DC5C62D21D}" type="datetimeFigureOut">
              <a:rPr lang="nl-NL" smtClean="0"/>
              <a:t>21-3-2024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417017E-3092-4D5E-B467-65965ADF01EE}" type="slidenum">
              <a:rPr lang="nl-NL" smtClean="0"/>
              <a:t>‹nr.›</a:t>
            </a:fld>
            <a:endParaRPr lang="nl-NL"/>
          </a:p>
        </p:txBody>
      </p:sp>
    </p:spTree>
    <p:extLst>
      <p:ext uri="{BB962C8B-B14F-4D97-AF65-F5344CB8AC3E}">
        <p14:creationId xmlns:p14="http://schemas.microsoft.com/office/powerpoint/2010/main" val="920725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E06AD3-D2D2-4179-BB55-F9DC5C62D21D}" type="datetimeFigureOut">
              <a:rPr lang="nl-NL" smtClean="0"/>
              <a:t>21-3-2024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417017E-3092-4D5E-B467-65965ADF01EE}" type="slidenum">
              <a:rPr lang="nl-NL" smtClean="0"/>
              <a:t>‹nr.›</a:t>
            </a:fld>
            <a:endParaRPr lang="nl-NL"/>
          </a:p>
        </p:txBody>
      </p:sp>
    </p:spTree>
    <p:extLst>
      <p:ext uri="{BB962C8B-B14F-4D97-AF65-F5344CB8AC3E}">
        <p14:creationId xmlns:p14="http://schemas.microsoft.com/office/powerpoint/2010/main" val="426142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E06AD3-D2D2-4179-BB55-F9DC5C62D21D}" type="datetimeFigureOut">
              <a:rPr lang="nl-NL" smtClean="0"/>
              <a:t>21-3-2024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417017E-3092-4D5E-B467-65965ADF01EE}" type="slidenum">
              <a:rPr lang="nl-NL" smtClean="0"/>
              <a:t>‹nr.›</a:t>
            </a:fld>
            <a:endParaRPr lang="nl-NL"/>
          </a:p>
        </p:txBody>
      </p:sp>
    </p:spTree>
    <p:extLst>
      <p:ext uri="{BB962C8B-B14F-4D97-AF65-F5344CB8AC3E}">
        <p14:creationId xmlns:p14="http://schemas.microsoft.com/office/powerpoint/2010/main" val="241328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nl-NL"/>
              <a:t>Klik om de stijl te bewerken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E06AD3-D2D2-4179-BB55-F9DC5C62D21D}" type="datetimeFigureOut">
              <a:rPr lang="nl-NL" smtClean="0"/>
              <a:t>21-3-2024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417017E-3092-4D5E-B467-65965ADF01EE}" type="slidenum">
              <a:rPr lang="nl-NL" smtClean="0"/>
              <a:t>‹nr.›</a:t>
            </a:fld>
            <a:endParaRPr lang="nl-NL"/>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071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E06AD3-D2D2-4179-BB55-F9DC5C62D21D}" type="datetimeFigureOut">
              <a:rPr lang="nl-NL" smtClean="0"/>
              <a:t>21-3-2024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417017E-3092-4D5E-B467-65965ADF01EE}" type="slidenum">
              <a:rPr lang="nl-NL" smtClean="0"/>
              <a:t>‹nr.›</a:t>
            </a:fld>
            <a:endParaRPr lang="nl-NL"/>
          </a:p>
        </p:txBody>
      </p:sp>
    </p:spTree>
    <p:extLst>
      <p:ext uri="{BB962C8B-B14F-4D97-AF65-F5344CB8AC3E}">
        <p14:creationId xmlns:p14="http://schemas.microsoft.com/office/powerpoint/2010/main" val="190615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E06AD3-D2D2-4179-BB55-F9DC5C62D21D}" type="datetimeFigureOut">
              <a:rPr lang="nl-NL" smtClean="0"/>
              <a:t>21-3-2024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417017E-3092-4D5E-B467-65965ADF01EE}" type="slidenum">
              <a:rPr lang="nl-NL" smtClean="0"/>
              <a:t>‹nr.›</a:t>
            </a:fld>
            <a:endParaRPr lang="nl-NL"/>
          </a:p>
        </p:txBody>
      </p:sp>
    </p:spTree>
    <p:extLst>
      <p:ext uri="{BB962C8B-B14F-4D97-AF65-F5344CB8AC3E}">
        <p14:creationId xmlns:p14="http://schemas.microsoft.com/office/powerpoint/2010/main" val="38259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E06AD3-D2D2-4179-BB55-F9DC5C62D21D}" type="datetimeFigureOut">
              <a:rPr lang="nl-NL" smtClean="0"/>
              <a:t>21-3-2024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417017E-3092-4D5E-B467-65965ADF01EE}" type="slidenum">
              <a:rPr lang="nl-NL" smtClean="0"/>
              <a:t>‹nr.›</a:t>
            </a:fld>
            <a:endParaRPr lang="nl-NL"/>
          </a:p>
        </p:txBody>
      </p:sp>
    </p:spTree>
    <p:extLst>
      <p:ext uri="{BB962C8B-B14F-4D97-AF65-F5344CB8AC3E}">
        <p14:creationId xmlns:p14="http://schemas.microsoft.com/office/powerpoint/2010/main" val="154502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06AD3-D2D2-4179-BB55-F9DC5C62D21D}" type="datetimeFigureOut">
              <a:rPr lang="nl-NL" smtClean="0"/>
              <a:t>21-3-2024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417017E-3092-4D5E-B467-65965ADF01EE}" type="slidenum">
              <a:rPr lang="nl-NL" smtClean="0"/>
              <a:t>‹nr.›</a:t>
            </a:fld>
            <a:endParaRPr lang="nl-NL"/>
          </a:p>
        </p:txBody>
      </p:sp>
    </p:spTree>
    <p:extLst>
      <p:ext uri="{BB962C8B-B14F-4D97-AF65-F5344CB8AC3E}">
        <p14:creationId xmlns:p14="http://schemas.microsoft.com/office/powerpoint/2010/main" val="260044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de stijl te bewerken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E06AD3-D2D2-4179-BB55-F9DC5C62D21D}" type="datetimeFigureOut">
              <a:rPr lang="nl-NL" smtClean="0"/>
              <a:t>21-3-2024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417017E-3092-4D5E-B467-65965ADF01EE}" type="slidenum">
              <a:rPr lang="nl-NL" smtClean="0"/>
              <a:t>‹nr.›</a:t>
            </a:fld>
            <a:endParaRPr lang="nl-NL"/>
          </a:p>
        </p:txBody>
      </p:sp>
    </p:spTree>
    <p:extLst>
      <p:ext uri="{BB962C8B-B14F-4D97-AF65-F5344CB8AC3E}">
        <p14:creationId xmlns:p14="http://schemas.microsoft.com/office/powerpoint/2010/main" val="382526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de stijl te bewerken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E06AD3-D2D2-4179-BB55-F9DC5C62D21D}" type="datetimeFigureOut">
              <a:rPr lang="nl-NL" smtClean="0"/>
              <a:t>21-3-2024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417017E-3092-4D5E-B467-65965ADF01EE}" type="slidenum">
              <a:rPr lang="nl-NL" smtClean="0"/>
              <a:t>‹nr.›</a:t>
            </a:fld>
            <a:endParaRPr lang="nl-NL"/>
          </a:p>
        </p:txBody>
      </p:sp>
    </p:spTree>
    <p:extLst>
      <p:ext uri="{BB962C8B-B14F-4D97-AF65-F5344CB8AC3E}">
        <p14:creationId xmlns:p14="http://schemas.microsoft.com/office/powerpoint/2010/main" val="2476788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6E06AD3-D2D2-4179-BB55-F9DC5C62D21D}" type="datetimeFigureOut">
              <a:rPr lang="nl-NL" smtClean="0"/>
              <a:t>21-3-2024</a:t>
            </a:fld>
            <a:endParaRPr lang="nl-NL"/>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nl-NL"/>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417017E-3092-4D5E-B467-65965ADF01EE}" type="slidenum">
              <a:rPr lang="nl-NL" smtClean="0"/>
              <a:t>‹nr.›</a:t>
            </a:fld>
            <a:endParaRPr lang="nl-NL"/>
          </a:p>
        </p:txBody>
      </p:sp>
    </p:spTree>
    <p:extLst>
      <p:ext uri="{BB962C8B-B14F-4D97-AF65-F5344CB8AC3E}">
        <p14:creationId xmlns:p14="http://schemas.microsoft.com/office/powerpoint/2010/main" val="7831200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youtu.be/ttX3AzyY0Ls" TargetMode="Externa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hyperlink" Target="https://youtu.be/fPq0uJlJWO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76234" y="1852194"/>
            <a:ext cx="9966960" cy="2926080"/>
          </a:xfrm>
        </p:spPr>
        <p:txBody>
          <a:bodyPr/>
          <a:lstStyle/>
          <a:p>
            <a:r>
              <a:rPr lang="nl-NL" dirty="0">
                <a:latin typeface="Calibri" panose="020F0502020204030204" pitchFamily="34" charset="0"/>
              </a:rPr>
              <a:t>Motiemarkt</a:t>
            </a:r>
          </a:p>
        </p:txBody>
      </p:sp>
      <p:sp>
        <p:nvSpPr>
          <p:cNvPr id="3" name="Ondertitel 2"/>
          <p:cNvSpPr>
            <a:spLocks noGrp="1"/>
          </p:cNvSpPr>
          <p:nvPr>
            <p:ph type="subTitle" idx="1"/>
          </p:nvPr>
        </p:nvSpPr>
        <p:spPr>
          <a:xfrm>
            <a:off x="1875784" y="4900558"/>
            <a:ext cx="8767860" cy="1388165"/>
          </a:xfrm>
        </p:spPr>
        <p:txBody>
          <a:bodyPr>
            <a:normAutofit/>
          </a:bodyPr>
          <a:lstStyle/>
          <a:p>
            <a:r>
              <a:rPr lang="nl-NL" sz="3200" dirty="0">
                <a:latin typeface="Calibri" panose="020F0502020204030204" pitchFamily="34" charset="0"/>
              </a:rPr>
              <a:t>Optimale interactie tussen burger en lokale politiek</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575" y="341745"/>
            <a:ext cx="5737280" cy="3316865"/>
          </a:xfrm>
          <a:prstGeom prst="rect">
            <a:avLst/>
          </a:prstGeom>
        </p:spPr>
      </p:pic>
    </p:spTree>
    <p:extLst>
      <p:ext uri="{BB962C8B-B14F-4D97-AF65-F5344CB8AC3E}">
        <p14:creationId xmlns:p14="http://schemas.microsoft.com/office/powerpoint/2010/main" val="1738794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146925" y="499726"/>
            <a:ext cx="9966960" cy="971138"/>
          </a:xfrm>
        </p:spPr>
        <p:txBody>
          <a:bodyPr>
            <a:normAutofit/>
          </a:bodyPr>
          <a:lstStyle/>
          <a:p>
            <a:pPr algn="r"/>
            <a:r>
              <a:rPr lang="nl-NL" sz="4800" dirty="0">
                <a:latin typeface="Calibri" panose="020F0502020204030204" pitchFamily="34" charset="0"/>
              </a:rPr>
              <a:t>Successen… </a:t>
            </a:r>
            <a:r>
              <a:rPr lang="nl-NL" sz="4800" dirty="0">
                <a:latin typeface="Calibri" panose="020F0502020204030204" pitchFamily="34" charset="0"/>
                <a:sym typeface="Wingdings" panose="05000000000000000000" pitchFamily="2" charset="2"/>
              </a:rPr>
              <a:t> </a:t>
            </a:r>
            <a:endParaRPr lang="nl-NL" sz="4800" dirty="0">
              <a:latin typeface="Calibri" panose="020F0502020204030204" pitchFamily="34" charset="0"/>
            </a:endParaRPr>
          </a:p>
        </p:txBody>
      </p:sp>
      <p:sp>
        <p:nvSpPr>
          <p:cNvPr id="5" name="Ondertitel 2"/>
          <p:cNvSpPr txBox="1">
            <a:spLocks/>
          </p:cNvSpPr>
          <p:nvPr/>
        </p:nvSpPr>
        <p:spPr>
          <a:xfrm>
            <a:off x="253305" y="1761150"/>
            <a:ext cx="8299802" cy="4468777"/>
          </a:xfrm>
          <a:prstGeom prst="rect">
            <a:avLst/>
          </a:prstGeom>
          <a:solidFill>
            <a:schemeClr val="accent5">
              <a:lumMod val="40000"/>
              <a:lumOff val="60000"/>
            </a:schemeClr>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pPr algn="l"/>
            <a:endParaRPr lang="nl-NL" sz="200" dirty="0">
              <a:latin typeface="Calibri" panose="020F0502020204030204" pitchFamily="34" charset="0"/>
            </a:endParaRPr>
          </a:p>
          <a:p>
            <a:pPr algn="l">
              <a:lnSpc>
                <a:spcPct val="120000"/>
              </a:lnSpc>
              <a:spcBef>
                <a:spcPts val="0"/>
              </a:spcBef>
            </a:pPr>
            <a:r>
              <a:rPr lang="nl-NL" sz="2600" dirty="0">
                <a:solidFill>
                  <a:schemeClr val="accent2">
                    <a:lumMod val="75000"/>
                  </a:schemeClr>
                </a:solidFill>
                <a:latin typeface="Calibri" panose="020F0502020204030204" pitchFamily="34" charset="0"/>
              </a:rPr>
              <a:t>Burger voelt zich serieus genomen </a:t>
            </a:r>
          </a:p>
          <a:p>
            <a:pPr algn="l">
              <a:lnSpc>
                <a:spcPct val="120000"/>
              </a:lnSpc>
              <a:spcBef>
                <a:spcPts val="0"/>
              </a:spcBef>
            </a:pPr>
            <a:r>
              <a:rPr lang="nl-NL" sz="2600" dirty="0">
                <a:latin typeface="Calibri" panose="020F0502020204030204" pitchFamily="34" charset="0"/>
              </a:rPr>
              <a:t>		Meer naamsbekendheid en begrip lokale politiek</a:t>
            </a:r>
          </a:p>
          <a:p>
            <a:pPr algn="l">
              <a:lnSpc>
                <a:spcPct val="120000"/>
              </a:lnSpc>
              <a:spcBef>
                <a:spcPts val="0"/>
              </a:spcBef>
            </a:pPr>
            <a:r>
              <a:rPr lang="nl-NL" sz="2600" dirty="0">
                <a:solidFill>
                  <a:schemeClr val="accent2">
                    <a:lumMod val="75000"/>
                  </a:schemeClr>
                </a:solidFill>
                <a:latin typeface="Calibri" panose="020F0502020204030204" pitchFamily="34" charset="0"/>
              </a:rPr>
              <a:t>Initiatieven komen tot stand</a:t>
            </a:r>
          </a:p>
          <a:p>
            <a:pPr algn="l">
              <a:lnSpc>
                <a:spcPct val="120000"/>
              </a:lnSpc>
              <a:spcBef>
                <a:spcPts val="0"/>
              </a:spcBef>
            </a:pPr>
            <a:r>
              <a:rPr lang="nl-NL" sz="2600" dirty="0">
                <a:latin typeface="Calibri" panose="020F0502020204030204" pitchFamily="34" charset="0"/>
              </a:rPr>
              <a:t>				Nieuwe raadsleden; mensen krijgen interesse in lokale politiek </a:t>
            </a:r>
            <a:r>
              <a:rPr lang="nl-NL" sz="2600" dirty="0">
                <a:latin typeface="Calibri" panose="020F0502020204030204" pitchFamily="34" charset="0"/>
                <a:sym typeface="Wingdings" panose="05000000000000000000" pitchFamily="2" charset="2"/>
              </a:rPr>
              <a:t> </a:t>
            </a:r>
            <a:endParaRPr lang="nl-NL" sz="2600" dirty="0">
              <a:latin typeface="Calibri" panose="020F0502020204030204" pitchFamily="34" charset="0"/>
            </a:endParaRPr>
          </a:p>
          <a:p>
            <a:pPr algn="l">
              <a:lnSpc>
                <a:spcPct val="120000"/>
              </a:lnSpc>
              <a:spcBef>
                <a:spcPts val="0"/>
              </a:spcBef>
            </a:pPr>
            <a:r>
              <a:rPr lang="nl-NL" sz="2600" dirty="0">
                <a:latin typeface="Calibri" panose="020F0502020204030204" pitchFamily="34" charset="0"/>
              </a:rPr>
              <a:t>		</a:t>
            </a:r>
            <a:r>
              <a:rPr lang="nl-NL" sz="2600" dirty="0">
                <a:solidFill>
                  <a:schemeClr val="accent2">
                    <a:lumMod val="75000"/>
                  </a:schemeClr>
                </a:solidFill>
                <a:latin typeface="Calibri" panose="020F0502020204030204" pitchFamily="34" charset="0"/>
              </a:rPr>
              <a:t>Netwerken en dwarsverbanden</a:t>
            </a:r>
          </a:p>
          <a:p>
            <a:pPr algn="l">
              <a:lnSpc>
                <a:spcPct val="120000"/>
              </a:lnSpc>
              <a:spcBef>
                <a:spcPts val="0"/>
              </a:spcBef>
            </a:pPr>
            <a:r>
              <a:rPr lang="nl-NL" sz="2600" dirty="0">
                <a:latin typeface="Calibri" panose="020F0502020204030204" pitchFamily="34" charset="0"/>
              </a:rPr>
              <a:t>	Vinger op de zere plek; waarom lukten initiatieven </a:t>
            </a:r>
          </a:p>
          <a:p>
            <a:pPr algn="l">
              <a:lnSpc>
                <a:spcPct val="120000"/>
              </a:lnSpc>
              <a:spcBef>
                <a:spcPts val="0"/>
              </a:spcBef>
            </a:pPr>
            <a:r>
              <a:rPr lang="nl-NL" sz="2600" dirty="0">
                <a:latin typeface="Calibri" panose="020F0502020204030204" pitchFamily="34" charset="0"/>
              </a:rPr>
              <a:t>niet via ambtelijke organisatie (en hoe verbeteren)? </a:t>
            </a:r>
          </a:p>
          <a:p>
            <a:pPr algn="l">
              <a:lnSpc>
                <a:spcPct val="120000"/>
              </a:lnSpc>
              <a:spcBef>
                <a:spcPts val="0"/>
              </a:spcBef>
            </a:pPr>
            <a:r>
              <a:rPr lang="nl-NL" sz="2600" dirty="0">
                <a:solidFill>
                  <a:schemeClr val="accent2">
                    <a:lumMod val="75000"/>
                  </a:schemeClr>
                </a:solidFill>
                <a:latin typeface="Calibri" panose="020F0502020204030204" pitchFamily="34" charset="0"/>
              </a:rPr>
              <a:t>Meer kennis van en in de stad </a:t>
            </a:r>
          </a:p>
          <a:p>
            <a:pPr algn="l">
              <a:lnSpc>
                <a:spcPct val="120000"/>
              </a:lnSpc>
              <a:spcBef>
                <a:spcPts val="0"/>
              </a:spcBef>
            </a:pPr>
            <a:r>
              <a:rPr lang="nl-NL" sz="2600" dirty="0">
                <a:latin typeface="Calibri" panose="020F0502020204030204" pitchFamily="34" charset="0"/>
              </a:rPr>
              <a:t>        	                   Meer participatie in de stad </a:t>
            </a:r>
            <a:endParaRPr lang="nl-NL" dirty="0">
              <a:latin typeface="Calibri" panose="020F0502020204030204" pitchFamily="34" charset="0"/>
            </a:endParaRPr>
          </a:p>
          <a:p>
            <a:pPr algn="l">
              <a:lnSpc>
                <a:spcPct val="100000"/>
              </a:lnSpc>
              <a:spcBef>
                <a:spcPts val="0"/>
              </a:spcBef>
            </a:pPr>
            <a:endParaRPr lang="nl-NL" dirty="0">
              <a:latin typeface="Calibri" panose="020F0502020204030204" pitchFamily="34" charset="0"/>
            </a:endParaRPr>
          </a:p>
        </p:txBody>
      </p:sp>
      <p:pic>
        <p:nvPicPr>
          <p:cNvPr id="2" name="Afbeelding 1"/>
          <p:cNvPicPr>
            <a:picLocks noChangeAspect="1"/>
          </p:cNvPicPr>
          <p:nvPr/>
        </p:nvPicPr>
        <p:blipFill rotWithShape="1">
          <a:blip r:embed="rId2"/>
          <a:srcRect l="17273" t="49697" r="32575" b="21616"/>
          <a:stretch/>
        </p:blipFill>
        <p:spPr>
          <a:xfrm>
            <a:off x="6197600" y="5038437"/>
            <a:ext cx="6114474" cy="1967345"/>
          </a:xfrm>
          <a:prstGeom prst="rect">
            <a:avLst/>
          </a:prstGeom>
        </p:spPr>
      </p:pic>
      <p:pic>
        <p:nvPicPr>
          <p:cNvPr id="3" name="Afbeelding 2"/>
          <p:cNvPicPr>
            <a:picLocks noChangeAspect="1"/>
          </p:cNvPicPr>
          <p:nvPr/>
        </p:nvPicPr>
        <p:blipFill rotWithShape="1">
          <a:blip r:embed="rId2"/>
          <a:srcRect l="34545" t="14950" r="17045" b="59596"/>
          <a:stretch/>
        </p:blipFill>
        <p:spPr>
          <a:xfrm>
            <a:off x="0" y="1"/>
            <a:ext cx="5902036" cy="1761150"/>
          </a:xfrm>
          <a:prstGeom prst="rect">
            <a:avLst/>
          </a:prstGeom>
        </p:spPr>
      </p:pic>
    </p:spTree>
    <p:extLst>
      <p:ext uri="{BB962C8B-B14F-4D97-AF65-F5344CB8AC3E}">
        <p14:creationId xmlns:p14="http://schemas.microsoft.com/office/powerpoint/2010/main" val="4281044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109980" y="882376"/>
            <a:ext cx="9966960" cy="971138"/>
          </a:xfrm>
        </p:spPr>
        <p:txBody>
          <a:bodyPr>
            <a:normAutofit/>
          </a:bodyPr>
          <a:lstStyle/>
          <a:p>
            <a:r>
              <a:rPr lang="nl-NL" sz="4800" dirty="0">
                <a:latin typeface="Calibri" panose="020F0502020204030204" pitchFamily="34" charset="0"/>
              </a:rPr>
              <a:t>En dan? …Op de fiets!</a:t>
            </a:r>
          </a:p>
        </p:txBody>
      </p:sp>
      <p:sp>
        <p:nvSpPr>
          <p:cNvPr id="3" name="Ondertitel 2"/>
          <p:cNvSpPr>
            <a:spLocks noGrp="1"/>
          </p:cNvSpPr>
          <p:nvPr>
            <p:ph type="subTitle" idx="1"/>
          </p:nvPr>
        </p:nvSpPr>
        <p:spPr>
          <a:xfrm>
            <a:off x="1897143" y="1853515"/>
            <a:ext cx="8299802" cy="4039286"/>
          </a:xfrm>
          <a:solidFill>
            <a:schemeClr val="accent5">
              <a:lumMod val="40000"/>
              <a:lumOff val="60000"/>
            </a:schemeClr>
          </a:solidFill>
        </p:spPr>
        <p:txBody>
          <a:bodyPr>
            <a:normAutofit/>
          </a:bodyPr>
          <a:lstStyle/>
          <a:p>
            <a:pPr algn="l">
              <a:lnSpc>
                <a:spcPct val="100000"/>
              </a:lnSpc>
            </a:pPr>
            <a:r>
              <a:rPr lang="nl-NL" dirty="0">
                <a:latin typeface="Calibri" panose="020F0502020204030204" pitchFamily="34" charset="0"/>
              </a:rPr>
              <a:t>In Lelystad hebben de raadsleden in diverse zomers een fietstocht langs diverse projecten uit de Motiemarkt gemaakt. </a:t>
            </a:r>
          </a:p>
          <a:p>
            <a:pPr algn="l">
              <a:lnSpc>
                <a:spcPct val="100000"/>
              </a:lnSpc>
            </a:pPr>
            <a:r>
              <a:rPr lang="nl-NL" dirty="0">
                <a:latin typeface="Calibri" panose="020F0502020204030204" pitchFamily="34" charset="0"/>
              </a:rPr>
              <a:t>Daar hebben ze bekeken of het projecten goed geland zijn, of de deelnemers tevreden waren over het proces, wat er goed gaat, wat er beter kan. </a:t>
            </a:r>
          </a:p>
          <a:p>
            <a:pPr algn="l">
              <a:lnSpc>
                <a:spcPct val="100000"/>
              </a:lnSpc>
            </a:pPr>
            <a:r>
              <a:rPr lang="nl-NL" dirty="0">
                <a:latin typeface="Calibri" panose="020F0502020204030204" pitchFamily="34" charset="0"/>
              </a:rPr>
              <a:t>Deze fietstochten zijn een terugkerende activiteit 		                      geworden. </a:t>
            </a:r>
          </a:p>
          <a:p>
            <a:pPr algn="l">
              <a:lnSpc>
                <a:spcPct val="100000"/>
              </a:lnSpc>
            </a:pPr>
            <a:endParaRPr lang="nl-NL" dirty="0">
              <a:latin typeface="Calibri" panose="020F0502020204030204" pitchFamily="34" charset="0"/>
            </a:endParaRPr>
          </a:p>
          <a:p>
            <a:pPr algn="l"/>
            <a:r>
              <a:rPr lang="nl-NL" dirty="0">
                <a:solidFill>
                  <a:schemeClr val="bg1"/>
                </a:solidFill>
                <a:latin typeface="Calibri" panose="020F0502020204030204" pitchFamily="34" charset="0"/>
                <a:hlinkClick r:id="rId2"/>
              </a:rPr>
              <a:t>https://youtu.be/ttX3AzyY0Ls</a:t>
            </a:r>
            <a:r>
              <a:rPr lang="nl-NL" dirty="0">
                <a:solidFill>
                  <a:schemeClr val="bg1"/>
                </a:solidFill>
                <a:latin typeface="Calibri" panose="020F0502020204030204" pitchFamily="34" charset="0"/>
              </a:rPr>
              <a:t>    </a:t>
            </a:r>
          </a:p>
        </p:txBody>
      </p:sp>
      <p:sp>
        <p:nvSpPr>
          <p:cNvPr id="5" name="Wolkvormige toelichting 4"/>
          <p:cNvSpPr/>
          <p:nvPr/>
        </p:nvSpPr>
        <p:spPr>
          <a:xfrm>
            <a:off x="10196945" y="526475"/>
            <a:ext cx="2397211" cy="1420404"/>
          </a:xfrm>
          <a:prstGeom prst="cloudCallout">
            <a:avLst>
              <a:gd name="adj1" fmla="val -55012"/>
              <a:gd name="adj2" fmla="val 835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chemeClr val="tx1"/>
                </a:solidFill>
              </a:rPr>
              <a:t>Een voorbeeld van de fietsfolder is bijgesloten in de </a:t>
            </a:r>
            <a:r>
              <a:rPr lang="nl-NL" sz="1100" dirty="0" err="1">
                <a:solidFill>
                  <a:schemeClr val="tx1"/>
                </a:solidFill>
              </a:rPr>
              <a:t>goodie</a:t>
            </a:r>
            <a:r>
              <a:rPr lang="nl-NL" sz="1100" dirty="0">
                <a:solidFill>
                  <a:schemeClr val="tx1"/>
                </a:solidFill>
              </a:rPr>
              <a:t>-bag</a:t>
            </a: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47174">
            <a:off x="11175900" y="1531009"/>
            <a:ext cx="403154" cy="738377"/>
          </a:xfrm>
          <a:prstGeom prst="rect">
            <a:avLst/>
          </a:prstGeom>
        </p:spPr>
      </p:pic>
      <p:pic>
        <p:nvPicPr>
          <p:cNvPr id="7" name="Afbeelding 6"/>
          <p:cNvPicPr/>
          <p:nvPr/>
        </p:nvPicPr>
        <p:blipFill rotWithShape="1">
          <a:blip r:embed="rId4"/>
          <a:srcRect l="12732" t="10657" r="46428" b="6394"/>
          <a:stretch/>
        </p:blipFill>
        <p:spPr bwMode="auto">
          <a:xfrm>
            <a:off x="7804983" y="3731491"/>
            <a:ext cx="2811174" cy="30549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873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746529" y="1177940"/>
            <a:ext cx="9966960" cy="971138"/>
          </a:xfrm>
        </p:spPr>
        <p:txBody>
          <a:bodyPr>
            <a:normAutofit/>
          </a:bodyPr>
          <a:lstStyle/>
          <a:p>
            <a:r>
              <a:rPr lang="nl-NL" sz="4800" dirty="0">
                <a:latin typeface="Calibri" panose="020F0502020204030204" pitchFamily="34" charset="0"/>
              </a:rPr>
              <a:t>Wat is een motiemarkt? </a:t>
            </a:r>
          </a:p>
        </p:txBody>
      </p:sp>
      <p:sp>
        <p:nvSpPr>
          <p:cNvPr id="3" name="Ondertitel 2"/>
          <p:cNvSpPr>
            <a:spLocks noGrp="1"/>
          </p:cNvSpPr>
          <p:nvPr>
            <p:ph type="subTitle" idx="1"/>
          </p:nvPr>
        </p:nvSpPr>
        <p:spPr>
          <a:xfrm>
            <a:off x="1966046" y="2620026"/>
            <a:ext cx="8432800" cy="3355901"/>
          </a:xfrm>
          <a:solidFill>
            <a:schemeClr val="accent5">
              <a:lumMod val="40000"/>
              <a:lumOff val="60000"/>
            </a:schemeClr>
          </a:solidFill>
        </p:spPr>
        <p:txBody>
          <a:bodyPr/>
          <a:lstStyle/>
          <a:p>
            <a:pPr algn="l"/>
            <a:r>
              <a:rPr lang="nl-NL" dirty="0">
                <a:latin typeface="Calibri" panose="020F0502020204030204" pitchFamily="34" charset="0"/>
              </a:rPr>
              <a:t>Een informele bijeenkomst waarbij de burger (of stichting/vereniging) zijn idee om de stad groener, socialer, mooier etc. te maken, promoot bij de gemeenteraadsleden. Raadsleden kunnen dit idee ‘adopteren’ er een motie van maken en hier over stemmen in de besluitvormende vergadering. </a:t>
            </a:r>
          </a:p>
          <a:p>
            <a:pPr algn="l"/>
            <a:r>
              <a:rPr lang="nl-NL" dirty="0">
                <a:latin typeface="Calibri" panose="020F0502020204030204" pitchFamily="34" charset="0"/>
              </a:rPr>
              <a:t>Om ideeën ook daadwerkelijk te realiseren, is er een budget vastgezet voor ideeën uit de Motiemarkt – in Lelystad 150.000€ per jaar-. De uitvoering ligt, na aannemen van de motie, bij het College (ambtelijke organisatie). </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3363" y="0"/>
            <a:ext cx="4098637" cy="2309091"/>
          </a:xfrm>
          <a:prstGeom prst="rect">
            <a:avLst/>
          </a:prstGeom>
        </p:spPr>
      </p:pic>
    </p:spTree>
    <p:extLst>
      <p:ext uri="{BB962C8B-B14F-4D97-AF65-F5344CB8AC3E}">
        <p14:creationId xmlns:p14="http://schemas.microsoft.com/office/powerpoint/2010/main" val="405264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109980" y="882376"/>
            <a:ext cx="9966960" cy="971138"/>
          </a:xfrm>
        </p:spPr>
        <p:txBody>
          <a:bodyPr>
            <a:normAutofit/>
          </a:bodyPr>
          <a:lstStyle/>
          <a:p>
            <a:r>
              <a:rPr lang="nl-NL" sz="4800" dirty="0">
                <a:latin typeface="Calibri" panose="020F0502020204030204" pitchFamily="34" charset="0"/>
              </a:rPr>
              <a:t>Waarom een motiemarkt? </a:t>
            </a:r>
          </a:p>
        </p:txBody>
      </p:sp>
      <p:sp>
        <p:nvSpPr>
          <p:cNvPr id="3" name="Ondertitel 2"/>
          <p:cNvSpPr>
            <a:spLocks noGrp="1"/>
          </p:cNvSpPr>
          <p:nvPr>
            <p:ph type="subTitle" idx="1"/>
          </p:nvPr>
        </p:nvSpPr>
        <p:spPr>
          <a:xfrm>
            <a:off x="1878670" y="2305990"/>
            <a:ext cx="8767860" cy="3338383"/>
          </a:xfrm>
          <a:solidFill>
            <a:schemeClr val="accent5">
              <a:lumMod val="40000"/>
              <a:lumOff val="60000"/>
            </a:schemeClr>
          </a:solidFill>
        </p:spPr>
        <p:txBody>
          <a:bodyPr/>
          <a:lstStyle/>
          <a:p>
            <a:pPr marL="342900" indent="-342900" algn="l">
              <a:buFont typeface="Wingdings" panose="05000000000000000000" pitchFamily="2" charset="2"/>
              <a:buChar char="v"/>
            </a:pPr>
            <a:r>
              <a:rPr lang="nl-NL" dirty="0">
                <a:latin typeface="Calibri" panose="020F0502020204030204" pitchFamily="34" charset="0"/>
              </a:rPr>
              <a:t>Directe interactie / verbinding tussen raad en burger</a:t>
            </a:r>
          </a:p>
          <a:p>
            <a:pPr marL="342900" indent="-342900" algn="l">
              <a:buFont typeface="Wingdings" panose="05000000000000000000" pitchFamily="2" charset="2"/>
              <a:buChar char="v"/>
            </a:pPr>
            <a:r>
              <a:rPr lang="nl-NL" dirty="0">
                <a:latin typeface="Calibri" panose="020F0502020204030204" pitchFamily="34" charset="0"/>
              </a:rPr>
              <a:t>Merkbare invloed door de burger</a:t>
            </a:r>
          </a:p>
          <a:p>
            <a:pPr marL="342900" indent="-342900" algn="l">
              <a:buFont typeface="Wingdings" panose="05000000000000000000" pitchFamily="2" charset="2"/>
              <a:buChar char="v"/>
            </a:pPr>
            <a:r>
              <a:rPr lang="nl-NL" dirty="0">
                <a:latin typeface="Calibri" panose="020F0502020204030204" pitchFamily="34" charset="0"/>
              </a:rPr>
              <a:t>Lokale politiek uitleggen aan de burger </a:t>
            </a:r>
          </a:p>
          <a:p>
            <a:pPr marL="342900" indent="-342900" algn="l">
              <a:buFont typeface="Wingdings" panose="05000000000000000000" pitchFamily="2" charset="2"/>
              <a:buChar char="v"/>
            </a:pPr>
            <a:r>
              <a:rPr lang="nl-NL" dirty="0">
                <a:latin typeface="Calibri" panose="020F0502020204030204" pitchFamily="34" charset="0"/>
              </a:rPr>
              <a:t>Imago; de raad in beeld, grotere naamsbekendheid</a:t>
            </a:r>
          </a:p>
          <a:p>
            <a:pPr marL="342900" indent="-342900" algn="l">
              <a:buFont typeface="Wingdings" panose="05000000000000000000" pitchFamily="2" charset="2"/>
              <a:buChar char="v"/>
            </a:pPr>
            <a:r>
              <a:rPr lang="nl-NL" dirty="0">
                <a:latin typeface="Calibri" panose="020F0502020204030204" pitchFamily="34" charset="0"/>
              </a:rPr>
              <a:t>Netwerk in de stad vergroten</a:t>
            </a:r>
          </a:p>
          <a:p>
            <a:pPr marL="342900" indent="-342900" algn="l">
              <a:buFont typeface="Wingdings" panose="05000000000000000000" pitchFamily="2" charset="2"/>
              <a:buChar char="v"/>
            </a:pPr>
            <a:r>
              <a:rPr lang="nl-NL" dirty="0">
                <a:latin typeface="Calibri" panose="020F0502020204030204" pitchFamily="34" charset="0"/>
              </a:rPr>
              <a:t>Kennis opdoen; wat leeft er in de stad?</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7451" y="4479635"/>
            <a:ext cx="3586308" cy="2020455"/>
          </a:xfrm>
          <a:prstGeom prst="rect">
            <a:avLst/>
          </a:prstGeom>
        </p:spPr>
      </p:pic>
    </p:spTree>
    <p:extLst>
      <p:ext uri="{BB962C8B-B14F-4D97-AF65-F5344CB8AC3E}">
        <p14:creationId xmlns:p14="http://schemas.microsoft.com/office/powerpoint/2010/main" val="37198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109980" y="882376"/>
            <a:ext cx="9966960" cy="971138"/>
          </a:xfrm>
        </p:spPr>
        <p:txBody>
          <a:bodyPr>
            <a:normAutofit/>
          </a:bodyPr>
          <a:lstStyle/>
          <a:p>
            <a:pPr algn="l"/>
            <a:r>
              <a:rPr lang="nl-NL" sz="4800" dirty="0">
                <a:latin typeface="Calibri" panose="020F0502020204030204" pitchFamily="34" charset="0"/>
              </a:rPr>
              <a:t>Voor en met wie? </a:t>
            </a:r>
          </a:p>
        </p:txBody>
      </p:sp>
      <p:sp>
        <p:nvSpPr>
          <p:cNvPr id="3" name="Ondertitel 2"/>
          <p:cNvSpPr>
            <a:spLocks noGrp="1"/>
          </p:cNvSpPr>
          <p:nvPr>
            <p:ph type="subTitle" idx="1"/>
          </p:nvPr>
        </p:nvSpPr>
        <p:spPr>
          <a:xfrm>
            <a:off x="1709530" y="2454271"/>
            <a:ext cx="8767860" cy="3338383"/>
          </a:xfrm>
          <a:solidFill>
            <a:schemeClr val="accent5">
              <a:lumMod val="40000"/>
              <a:lumOff val="60000"/>
            </a:schemeClr>
          </a:solidFill>
        </p:spPr>
        <p:txBody>
          <a:bodyPr/>
          <a:lstStyle/>
          <a:p>
            <a:pPr marL="342900" indent="-342900" algn="l">
              <a:buFont typeface="Wingdings" panose="05000000000000000000" pitchFamily="2" charset="2"/>
              <a:buChar char="v"/>
            </a:pPr>
            <a:endParaRPr lang="nl-NL" dirty="0">
              <a:latin typeface="Calibri" panose="020F0502020204030204" pitchFamily="34" charset="0"/>
            </a:endParaRPr>
          </a:p>
          <a:p>
            <a:pPr marL="342900" indent="-342900" algn="l">
              <a:buFont typeface="Wingdings" panose="05000000000000000000" pitchFamily="2" charset="2"/>
              <a:buChar char="v"/>
            </a:pPr>
            <a:r>
              <a:rPr lang="nl-NL" dirty="0">
                <a:latin typeface="Calibri" panose="020F0502020204030204" pitchFamily="34" charset="0"/>
              </a:rPr>
              <a:t>Doelgroep bepalen; bevolking Lelystad.</a:t>
            </a:r>
          </a:p>
          <a:p>
            <a:pPr marL="342900" indent="-342900" algn="l">
              <a:buFont typeface="Wingdings" panose="05000000000000000000" pitchFamily="2" charset="2"/>
              <a:buChar char="v"/>
            </a:pPr>
            <a:r>
              <a:rPr lang="nl-NL" dirty="0">
                <a:latin typeface="Calibri" panose="020F0502020204030204" pitchFamily="34" charset="0"/>
              </a:rPr>
              <a:t>Hoe bereikt u de doelgroep?</a:t>
            </a:r>
          </a:p>
          <a:p>
            <a:pPr marL="342900" indent="-342900" algn="l">
              <a:buFont typeface="Wingdings" panose="05000000000000000000" pitchFamily="2" charset="2"/>
              <a:buChar char="v"/>
            </a:pPr>
            <a:r>
              <a:rPr lang="nl-NL" dirty="0">
                <a:latin typeface="Calibri" panose="020F0502020204030204" pitchFamily="34" charset="0"/>
              </a:rPr>
              <a:t>Hulpmiddel: Brand </a:t>
            </a:r>
            <a:r>
              <a:rPr lang="nl-NL" dirty="0" err="1">
                <a:latin typeface="Calibri" panose="020F0502020204030204" pitchFamily="34" charset="0"/>
              </a:rPr>
              <a:t>Strategy</a:t>
            </a:r>
            <a:r>
              <a:rPr lang="nl-NL" dirty="0">
                <a:latin typeface="Calibri" panose="020F0502020204030204" pitchFamily="34" charset="0"/>
              </a:rPr>
              <a:t> Research-methode, communicatie afgestemd op uw doelgroep! </a:t>
            </a:r>
          </a:p>
          <a:p>
            <a:pPr marL="342900" indent="-342900" algn="l">
              <a:buFont typeface="Wingdings" panose="05000000000000000000" pitchFamily="2" charset="2"/>
              <a:buChar char="v"/>
            </a:pPr>
            <a:r>
              <a:rPr lang="nl-NL" dirty="0">
                <a:latin typeface="Calibri" panose="020F0502020204030204" pitchFamily="34" charset="0"/>
              </a:rPr>
              <a:t>Do’s en </a:t>
            </a:r>
            <a:r>
              <a:rPr lang="nl-NL" dirty="0" err="1">
                <a:latin typeface="Calibri" panose="020F0502020204030204" pitchFamily="34" charset="0"/>
              </a:rPr>
              <a:t>don’ts</a:t>
            </a:r>
            <a:r>
              <a:rPr lang="nl-NL" dirty="0">
                <a:latin typeface="Calibri" panose="020F0502020204030204" pitchFamily="34" charset="0"/>
              </a:rPr>
              <a:t> in communicatie….</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979" y="-102261"/>
            <a:ext cx="5544065" cy="3549797"/>
          </a:xfrm>
          <a:prstGeom prst="rect">
            <a:avLst/>
          </a:prstGeom>
        </p:spPr>
      </p:pic>
      <p:sp>
        <p:nvSpPr>
          <p:cNvPr id="5" name="Wolkvormige toelichting 4"/>
          <p:cNvSpPr/>
          <p:nvPr/>
        </p:nvSpPr>
        <p:spPr>
          <a:xfrm>
            <a:off x="10035185" y="4048293"/>
            <a:ext cx="2397211" cy="1420404"/>
          </a:xfrm>
          <a:prstGeom prst="cloudCallout">
            <a:avLst>
              <a:gd name="adj1" fmla="val -41911"/>
              <a:gd name="adj2" fmla="val -992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chemeClr val="tx1"/>
                </a:solidFill>
              </a:rPr>
              <a:t>Meer informatie over de Brand </a:t>
            </a:r>
            <a:r>
              <a:rPr lang="nl-NL" sz="1100" dirty="0" err="1">
                <a:solidFill>
                  <a:schemeClr val="tx1"/>
                </a:solidFill>
              </a:rPr>
              <a:t>Strategy</a:t>
            </a:r>
            <a:r>
              <a:rPr lang="nl-NL" sz="1100" dirty="0">
                <a:solidFill>
                  <a:schemeClr val="tx1"/>
                </a:solidFill>
              </a:rPr>
              <a:t> Research-methode vindt u in document 11. </a:t>
            </a:r>
          </a:p>
        </p:txBody>
      </p:sp>
    </p:spTree>
    <p:extLst>
      <p:ext uri="{BB962C8B-B14F-4D97-AF65-F5344CB8AC3E}">
        <p14:creationId xmlns:p14="http://schemas.microsoft.com/office/powerpoint/2010/main" val="900311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2"/>
          <a:stretch>
            <a:fillRect/>
          </a:stretch>
        </p:blipFill>
        <p:spPr>
          <a:xfrm>
            <a:off x="223758" y="129309"/>
            <a:ext cx="5648482" cy="6858000"/>
          </a:xfrm>
          <a:prstGeom prst="rect">
            <a:avLst/>
          </a:prstGeom>
        </p:spPr>
      </p:pic>
      <p:pic>
        <p:nvPicPr>
          <p:cNvPr id="16" name="Afbeelding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909" y="129309"/>
            <a:ext cx="4384194" cy="6576291"/>
          </a:xfrm>
          <a:prstGeom prst="rect">
            <a:avLst/>
          </a:prstGeom>
        </p:spPr>
      </p:pic>
      <p:sp>
        <p:nvSpPr>
          <p:cNvPr id="4" name="Wolkvormige toelichting 3"/>
          <p:cNvSpPr/>
          <p:nvPr/>
        </p:nvSpPr>
        <p:spPr>
          <a:xfrm>
            <a:off x="5029076" y="3863566"/>
            <a:ext cx="2567833" cy="773089"/>
          </a:xfrm>
          <a:prstGeom prst="cloudCallout">
            <a:avLst>
              <a:gd name="adj1" fmla="val 68284"/>
              <a:gd name="adj2" fmla="val -244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chemeClr val="tx1"/>
                </a:solidFill>
              </a:rPr>
              <a:t>Een voorbeeld van een advertentie, document 2.  </a:t>
            </a:r>
          </a:p>
        </p:txBody>
      </p:sp>
      <p:sp>
        <p:nvSpPr>
          <p:cNvPr id="2" name="Rechthoekige toelichting 1"/>
          <p:cNvSpPr/>
          <p:nvPr/>
        </p:nvSpPr>
        <p:spPr>
          <a:xfrm>
            <a:off x="1902942" y="3237470"/>
            <a:ext cx="1054442" cy="410894"/>
          </a:xfrm>
          <a:prstGeom prst="wedgeRectCallout">
            <a:avLst>
              <a:gd name="adj1" fmla="val -74926"/>
              <a:gd name="adj2" fmla="val 525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solidFill>
                  <a:schemeClr val="tx1"/>
                </a:solidFill>
                <a:hlinkClick r:id="rId4"/>
              </a:rPr>
              <a:t>Linkje</a:t>
            </a:r>
            <a:r>
              <a:rPr lang="nl-NL" sz="1000" dirty="0">
                <a:solidFill>
                  <a:schemeClr val="tx1"/>
                </a:solidFill>
              </a:rPr>
              <a:t> </a:t>
            </a:r>
            <a:r>
              <a:rPr lang="nl-NL" sz="1000" dirty="0">
                <a:solidFill>
                  <a:schemeClr val="tx1"/>
                </a:solidFill>
                <a:sym typeface="Wingdings" panose="05000000000000000000" pitchFamily="2" charset="2"/>
              </a:rPr>
              <a:t></a:t>
            </a:r>
            <a:endParaRPr lang="nl-NL" sz="1000" dirty="0">
              <a:solidFill>
                <a:schemeClr val="tx1"/>
              </a:solidFill>
            </a:endParaRPr>
          </a:p>
        </p:txBody>
      </p:sp>
    </p:spTree>
    <p:extLst>
      <p:ext uri="{BB962C8B-B14F-4D97-AF65-F5344CB8AC3E}">
        <p14:creationId xmlns:p14="http://schemas.microsoft.com/office/powerpoint/2010/main" val="91631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109980" y="882376"/>
            <a:ext cx="9966960" cy="971138"/>
          </a:xfrm>
        </p:spPr>
        <p:txBody>
          <a:bodyPr>
            <a:normAutofit/>
          </a:bodyPr>
          <a:lstStyle/>
          <a:p>
            <a:r>
              <a:rPr lang="nl-NL" sz="4800" dirty="0">
                <a:latin typeface="Calibri" panose="020F0502020204030204" pitchFamily="34" charset="0"/>
              </a:rPr>
              <a:t>Het proces</a:t>
            </a:r>
          </a:p>
        </p:txBody>
      </p:sp>
      <p:sp>
        <p:nvSpPr>
          <p:cNvPr id="3" name="Ondertitel 2"/>
          <p:cNvSpPr>
            <a:spLocks noGrp="1"/>
          </p:cNvSpPr>
          <p:nvPr>
            <p:ph type="subTitle" idx="1"/>
          </p:nvPr>
        </p:nvSpPr>
        <p:spPr>
          <a:xfrm>
            <a:off x="1897143" y="2416827"/>
            <a:ext cx="8767860" cy="3338383"/>
          </a:xfrm>
          <a:solidFill>
            <a:schemeClr val="accent5">
              <a:lumMod val="40000"/>
              <a:lumOff val="60000"/>
            </a:schemeClr>
          </a:solidFill>
        </p:spPr>
        <p:txBody>
          <a:bodyPr>
            <a:normAutofit fontScale="92500"/>
          </a:bodyPr>
          <a:lstStyle/>
          <a:p>
            <a:pPr marL="342900" indent="-342900" algn="l">
              <a:buFont typeface="Wingdings" panose="05000000000000000000" pitchFamily="2" charset="2"/>
              <a:buChar char="v"/>
            </a:pPr>
            <a:r>
              <a:rPr lang="nl-NL" dirty="0">
                <a:latin typeface="Calibri" panose="020F0502020204030204" pitchFamily="34" charset="0"/>
              </a:rPr>
              <a:t>Stel een door de raad en griffie </a:t>
            </a:r>
            <a:r>
              <a:rPr lang="nl-NL" u="sng" dirty="0">
                <a:latin typeface="Calibri" panose="020F0502020204030204" pitchFamily="34" charset="0"/>
              </a:rPr>
              <a:t>gedragen</a:t>
            </a:r>
            <a:r>
              <a:rPr lang="nl-NL" dirty="0">
                <a:latin typeface="Calibri" panose="020F0502020204030204" pitchFamily="34" charset="0"/>
              </a:rPr>
              <a:t> proces op waarbij zij </a:t>
            </a:r>
          </a:p>
          <a:p>
            <a:pPr algn="l"/>
            <a:r>
              <a:rPr lang="nl-NL" dirty="0">
                <a:latin typeface="Calibri" panose="020F0502020204030204" pitchFamily="34" charset="0"/>
              </a:rPr>
              <a:t>      eigenaarschap/verantwoordelijkheid tonen voor hun taken in het proces.</a:t>
            </a:r>
          </a:p>
          <a:p>
            <a:pPr marL="342900" indent="-342900" algn="l">
              <a:buFont typeface="Wingdings" panose="05000000000000000000" pitchFamily="2" charset="2"/>
              <a:buChar char="v"/>
            </a:pPr>
            <a:r>
              <a:rPr lang="nl-NL" dirty="0">
                <a:latin typeface="Calibri" panose="020F0502020204030204" pitchFamily="34" charset="0"/>
              </a:rPr>
              <a:t>Informeer en betrek het College en de ambtelijke organisatie </a:t>
            </a:r>
          </a:p>
          <a:p>
            <a:pPr marL="342900" indent="-342900" algn="l">
              <a:buFont typeface="Wingdings" panose="05000000000000000000" pitchFamily="2" charset="2"/>
              <a:buChar char="v"/>
            </a:pPr>
            <a:r>
              <a:rPr lang="nl-NL" dirty="0">
                <a:latin typeface="Calibri" panose="020F0502020204030204" pitchFamily="34" charset="0"/>
              </a:rPr>
              <a:t>Maak een planning die SMART is: Specifiek, Meetbaar, Acceptabel, Realistisch en Tijdgebonden! </a:t>
            </a:r>
          </a:p>
          <a:p>
            <a:pPr marL="342900" indent="-342900" algn="l">
              <a:buFont typeface="Wingdings" panose="05000000000000000000" pitchFamily="2" charset="2"/>
              <a:buChar char="v"/>
            </a:pPr>
            <a:r>
              <a:rPr lang="nl-NL" dirty="0">
                <a:latin typeface="Calibri" panose="020F0502020204030204" pitchFamily="34" charset="0"/>
              </a:rPr>
              <a:t>Neem de raad mee door middel van duidelijke instructie (-mails)</a:t>
            </a:r>
          </a:p>
          <a:p>
            <a:pPr marL="342900" indent="-342900" algn="l">
              <a:buFont typeface="Wingdings" panose="05000000000000000000" pitchFamily="2" charset="2"/>
              <a:buChar char="v"/>
            </a:pPr>
            <a:r>
              <a:rPr lang="nl-NL" dirty="0">
                <a:latin typeface="Calibri" panose="020F0502020204030204" pitchFamily="34" charset="0"/>
              </a:rPr>
              <a:t>Vermeld duidelijk de deadline-momenten in het proces en houdt de raadsleden daar aan! </a:t>
            </a:r>
          </a:p>
          <a:p>
            <a:pPr marL="342900" indent="-342900" algn="l">
              <a:buFont typeface="Wingdings" panose="05000000000000000000" pitchFamily="2" charset="2"/>
              <a:buChar char="v"/>
            </a:pPr>
            <a:endParaRPr lang="nl-NL" dirty="0">
              <a:latin typeface="Calibri" panose="020F0502020204030204" pitchFamily="34" charset="0"/>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1836" y="461818"/>
            <a:ext cx="2364509" cy="2364509"/>
          </a:xfrm>
          <a:prstGeom prst="rect">
            <a:avLst/>
          </a:prstGeom>
        </p:spPr>
      </p:pic>
      <p:sp>
        <p:nvSpPr>
          <p:cNvPr id="6" name="Wolkvormige toelichting 3">
            <a:extLst>
              <a:ext uri="{FF2B5EF4-FFF2-40B4-BE49-F238E27FC236}">
                <a16:creationId xmlns:a16="http://schemas.microsoft.com/office/drawing/2014/main" id="{53F66F05-4EA3-16A7-A886-C0E3CE21FF4C}"/>
              </a:ext>
            </a:extLst>
          </p:cNvPr>
          <p:cNvSpPr/>
          <p:nvPr/>
        </p:nvSpPr>
        <p:spPr>
          <a:xfrm>
            <a:off x="1394159" y="1466969"/>
            <a:ext cx="2567833" cy="773089"/>
          </a:xfrm>
          <a:prstGeom prst="cloudCallout">
            <a:avLst>
              <a:gd name="adj1" fmla="val 68284"/>
              <a:gd name="adj2" fmla="val -244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chemeClr val="tx1"/>
                </a:solidFill>
              </a:rPr>
              <a:t>Een voorbeeld het proces, document 1.  </a:t>
            </a:r>
          </a:p>
        </p:txBody>
      </p:sp>
    </p:spTree>
    <p:extLst>
      <p:ext uri="{BB962C8B-B14F-4D97-AF65-F5344CB8AC3E}">
        <p14:creationId xmlns:p14="http://schemas.microsoft.com/office/powerpoint/2010/main" val="391303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toelichting 1"/>
          <p:cNvSpPr/>
          <p:nvPr/>
        </p:nvSpPr>
        <p:spPr>
          <a:xfrm>
            <a:off x="-462743" y="445864"/>
            <a:ext cx="5976852" cy="2829322"/>
          </a:xfrm>
          <a:prstGeom prst="wedgeEllipseCallout">
            <a:avLst>
              <a:gd name="adj1" fmla="val 48431"/>
              <a:gd name="adj2" fmla="val 75558"/>
            </a:avLst>
          </a:prstGeom>
          <a:solidFill>
            <a:srgbClr val="95C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latin typeface="Calibri" panose="020F0502020204030204" pitchFamily="34" charset="0"/>
              </a:rPr>
              <a:t>RAADSLEDEN</a:t>
            </a:r>
          </a:p>
          <a:p>
            <a:pPr marL="342900" indent="-342900">
              <a:buFont typeface="Wingdings" panose="05000000000000000000" pitchFamily="2" charset="2"/>
              <a:buChar char="v"/>
            </a:pPr>
            <a:r>
              <a:rPr lang="nl-NL" dirty="0">
                <a:latin typeface="Calibri" panose="020F0502020204030204" pitchFamily="34" charset="0"/>
              </a:rPr>
              <a:t>zijn verantwoordelijk! </a:t>
            </a:r>
          </a:p>
          <a:p>
            <a:pPr marL="342900" indent="-342900">
              <a:buFont typeface="Wingdings" panose="05000000000000000000" pitchFamily="2" charset="2"/>
              <a:buChar char="v"/>
            </a:pPr>
            <a:r>
              <a:rPr lang="nl-NL" dirty="0">
                <a:latin typeface="Calibri" panose="020F0502020204030204" pitchFamily="34" charset="0"/>
              </a:rPr>
              <a:t>zijn contactpersoon naar de deelnemers</a:t>
            </a:r>
          </a:p>
          <a:p>
            <a:pPr marL="342900" indent="-342900">
              <a:buFont typeface="Wingdings" panose="05000000000000000000" pitchFamily="2" charset="2"/>
              <a:buChar char="v"/>
            </a:pPr>
            <a:r>
              <a:rPr lang="nl-NL" dirty="0">
                <a:latin typeface="Calibri" panose="020F0502020204030204" pitchFamily="34" charset="0"/>
              </a:rPr>
              <a:t>acteren vanuit de gemeenteraad en NIET vanuit hun partij </a:t>
            </a:r>
            <a:endParaRPr lang="nl-NL" dirty="0"/>
          </a:p>
        </p:txBody>
      </p:sp>
      <p:sp>
        <p:nvSpPr>
          <p:cNvPr id="5" name="Ovale toelichting 4"/>
          <p:cNvSpPr/>
          <p:nvPr/>
        </p:nvSpPr>
        <p:spPr>
          <a:xfrm>
            <a:off x="7305963" y="534210"/>
            <a:ext cx="4765964" cy="2146527"/>
          </a:xfrm>
          <a:prstGeom prst="wedgeEllipseCallout">
            <a:avLst>
              <a:gd name="adj1" fmla="val -66740"/>
              <a:gd name="adj2" fmla="val 97281"/>
            </a:avLst>
          </a:prstGeom>
          <a:solidFill>
            <a:srgbClr val="95C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latin typeface="Calibri" panose="020F0502020204030204" pitchFamily="34" charset="0"/>
            </a:endParaRPr>
          </a:p>
          <a:p>
            <a:endParaRPr lang="nl-NL" dirty="0">
              <a:latin typeface="Calibri" panose="020F0502020204030204" pitchFamily="34" charset="0"/>
            </a:endParaRPr>
          </a:p>
          <a:p>
            <a:r>
              <a:rPr lang="nl-NL" dirty="0">
                <a:latin typeface="Calibri" panose="020F0502020204030204" pitchFamily="34" charset="0"/>
              </a:rPr>
              <a:t>GRIFFIE</a:t>
            </a:r>
          </a:p>
          <a:p>
            <a:pPr marL="285750" indent="-285750">
              <a:buFont typeface="Wingdings" panose="05000000000000000000" pitchFamily="2" charset="2"/>
              <a:buChar char="v"/>
            </a:pPr>
            <a:r>
              <a:rPr lang="nl-NL" dirty="0">
                <a:latin typeface="Calibri" panose="020F0502020204030204" pitchFamily="34" charset="0"/>
              </a:rPr>
              <a:t>is verantwoordelijk voor facilitering proces en avond</a:t>
            </a:r>
          </a:p>
          <a:p>
            <a:pPr marL="285750" indent="-285750">
              <a:buFont typeface="Wingdings" panose="05000000000000000000" pitchFamily="2" charset="2"/>
              <a:buChar char="v"/>
            </a:pPr>
            <a:r>
              <a:rPr lang="nl-NL" dirty="0">
                <a:latin typeface="Calibri" panose="020F0502020204030204" pitchFamily="34" charset="0"/>
              </a:rPr>
              <a:t>Bewaakt het proces en stuurt bij</a:t>
            </a:r>
          </a:p>
          <a:p>
            <a:endParaRPr lang="nl-NL" dirty="0">
              <a:latin typeface="Calibri" panose="020F0502020204030204" pitchFamily="34" charset="0"/>
            </a:endParaRPr>
          </a:p>
          <a:p>
            <a:pPr algn="ctr"/>
            <a:endParaRPr lang="nl-NL" dirty="0"/>
          </a:p>
        </p:txBody>
      </p:sp>
      <p:sp>
        <p:nvSpPr>
          <p:cNvPr id="4" name="Titel 3"/>
          <p:cNvSpPr>
            <a:spLocks noGrp="1"/>
          </p:cNvSpPr>
          <p:nvPr>
            <p:ph type="ctrTitle"/>
          </p:nvPr>
        </p:nvSpPr>
        <p:spPr>
          <a:xfrm>
            <a:off x="1211580" y="2716867"/>
            <a:ext cx="9966960" cy="971138"/>
          </a:xfrm>
        </p:spPr>
        <p:txBody>
          <a:bodyPr>
            <a:normAutofit/>
          </a:bodyPr>
          <a:lstStyle/>
          <a:p>
            <a:r>
              <a:rPr lang="nl-NL" sz="4800" dirty="0">
                <a:latin typeface="Calibri" panose="020F0502020204030204" pitchFamily="34" charset="0"/>
              </a:rPr>
              <a:t>Rolverdeling</a:t>
            </a:r>
          </a:p>
        </p:txBody>
      </p:sp>
      <p:sp>
        <p:nvSpPr>
          <p:cNvPr id="7" name="Ovale toelichting 6"/>
          <p:cNvSpPr/>
          <p:nvPr/>
        </p:nvSpPr>
        <p:spPr>
          <a:xfrm>
            <a:off x="6459911" y="3563137"/>
            <a:ext cx="5976852" cy="2829322"/>
          </a:xfrm>
          <a:prstGeom prst="wedgeEllipseCallout">
            <a:avLst>
              <a:gd name="adj1" fmla="val -65925"/>
              <a:gd name="adj2" fmla="val -50126"/>
            </a:avLst>
          </a:prstGeom>
          <a:solidFill>
            <a:srgbClr val="95C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endParaRPr lang="nl-NL" dirty="0">
              <a:latin typeface="Calibri" panose="020F0502020204030204" pitchFamily="34" charset="0"/>
            </a:endParaRPr>
          </a:p>
          <a:p>
            <a:r>
              <a:rPr lang="nl-NL" dirty="0">
                <a:latin typeface="Calibri" panose="020F0502020204030204" pitchFamily="34" charset="0"/>
              </a:rPr>
              <a:t>COLLEGE</a:t>
            </a:r>
          </a:p>
          <a:p>
            <a:pPr marL="342900" indent="-342900">
              <a:buFont typeface="Wingdings" panose="05000000000000000000" pitchFamily="2" charset="2"/>
              <a:buChar char="v"/>
            </a:pPr>
            <a:r>
              <a:rPr lang="nl-NL" dirty="0">
                <a:latin typeface="Calibri" panose="020F0502020204030204" pitchFamily="34" charset="0"/>
              </a:rPr>
              <a:t>wordt op de hoogte gehouden en overlegd met ambtelijke organisatie over haalbaarheid ingediende ideeën.</a:t>
            </a:r>
          </a:p>
          <a:p>
            <a:pPr marL="342900" indent="-342900">
              <a:buFont typeface="Wingdings" panose="05000000000000000000" pitchFamily="2" charset="2"/>
              <a:buChar char="v"/>
            </a:pPr>
            <a:r>
              <a:rPr lang="nl-NL" dirty="0">
                <a:latin typeface="Calibri" panose="020F0502020204030204" pitchFamily="34" charset="0"/>
              </a:rPr>
              <a:t>Uitvoering van de aangenomen ideeën.</a:t>
            </a:r>
          </a:p>
          <a:p>
            <a:pPr algn="ctr"/>
            <a:endParaRPr lang="nl-NL" dirty="0"/>
          </a:p>
        </p:txBody>
      </p:sp>
      <p:sp>
        <p:nvSpPr>
          <p:cNvPr id="8" name="Ovale toelichting 7"/>
          <p:cNvSpPr/>
          <p:nvPr/>
        </p:nvSpPr>
        <p:spPr>
          <a:xfrm>
            <a:off x="-675179" y="3711698"/>
            <a:ext cx="5976852" cy="2829322"/>
          </a:xfrm>
          <a:prstGeom prst="wedgeEllipseCallout">
            <a:avLst>
              <a:gd name="adj1" fmla="val 49049"/>
              <a:gd name="adj2" fmla="val -56329"/>
            </a:avLst>
          </a:prstGeom>
          <a:solidFill>
            <a:srgbClr val="95C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endParaRPr lang="nl-NL" dirty="0">
              <a:latin typeface="Calibri" panose="020F0502020204030204" pitchFamily="34" charset="0"/>
            </a:endParaRPr>
          </a:p>
          <a:p>
            <a:r>
              <a:rPr lang="nl-NL" dirty="0">
                <a:latin typeface="Calibri" panose="020F0502020204030204" pitchFamily="34" charset="0"/>
              </a:rPr>
              <a:t>BURGEMEESTER</a:t>
            </a:r>
          </a:p>
          <a:p>
            <a:pPr marL="342900" indent="-342900">
              <a:buFont typeface="Wingdings" panose="05000000000000000000" pitchFamily="2" charset="2"/>
              <a:buChar char="v"/>
            </a:pPr>
            <a:r>
              <a:rPr lang="nl-NL" dirty="0">
                <a:latin typeface="Calibri" panose="020F0502020204030204" pitchFamily="34" charset="0"/>
              </a:rPr>
              <a:t>Voorzitter van de raad en gastheer/vrouw van de Motiemarkt</a:t>
            </a:r>
          </a:p>
          <a:p>
            <a:pPr algn="ctr"/>
            <a:endParaRPr lang="nl-NL" dirty="0"/>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2138" y="3886802"/>
            <a:ext cx="3177309" cy="2306859"/>
          </a:xfrm>
          <a:prstGeom prst="rect">
            <a:avLst/>
          </a:prstGeom>
        </p:spPr>
      </p:pic>
    </p:spTree>
    <p:extLst>
      <p:ext uri="{BB962C8B-B14F-4D97-AF65-F5344CB8AC3E}">
        <p14:creationId xmlns:p14="http://schemas.microsoft.com/office/powerpoint/2010/main" val="2128971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109980" y="882376"/>
            <a:ext cx="9966960" cy="971138"/>
          </a:xfrm>
        </p:spPr>
        <p:txBody>
          <a:bodyPr>
            <a:normAutofit/>
          </a:bodyPr>
          <a:lstStyle/>
          <a:p>
            <a:r>
              <a:rPr lang="nl-NL" sz="4800" dirty="0">
                <a:latin typeface="Calibri" panose="020F0502020204030204" pitchFamily="34" charset="0"/>
              </a:rPr>
              <a:t>De avond zelf…</a:t>
            </a:r>
          </a:p>
        </p:txBody>
      </p:sp>
      <p:sp>
        <p:nvSpPr>
          <p:cNvPr id="3" name="Ondertitel 2"/>
          <p:cNvSpPr>
            <a:spLocks noGrp="1"/>
          </p:cNvSpPr>
          <p:nvPr>
            <p:ph type="subTitle" idx="1"/>
          </p:nvPr>
        </p:nvSpPr>
        <p:spPr>
          <a:xfrm>
            <a:off x="1570182" y="2004970"/>
            <a:ext cx="9104057" cy="4118740"/>
          </a:xfrm>
          <a:solidFill>
            <a:schemeClr val="accent5">
              <a:lumMod val="40000"/>
              <a:lumOff val="60000"/>
            </a:schemeClr>
          </a:solidFill>
        </p:spPr>
        <p:txBody>
          <a:bodyPr/>
          <a:lstStyle/>
          <a:p>
            <a:pPr marL="342900" indent="-342900" algn="l">
              <a:buFontTx/>
              <a:buChar char="-"/>
            </a:pPr>
            <a:r>
              <a:rPr lang="nl-NL" dirty="0">
                <a:latin typeface="Calibri" panose="020F0502020204030204" pitchFamily="34" charset="0"/>
              </a:rPr>
              <a:t>Maak er een feestelijke bijeenkomst, hapje, drankje, toespraak burgemeester, spandoek, banners, achtergrondmuziek, feestelijke uitnodiging (ook voor de pers!).</a:t>
            </a:r>
          </a:p>
          <a:p>
            <a:pPr marL="342900" indent="-342900" algn="l">
              <a:buFontTx/>
              <a:buChar char="-"/>
            </a:pPr>
            <a:r>
              <a:rPr lang="nl-NL" dirty="0">
                <a:latin typeface="Calibri" panose="020F0502020204030204" pitchFamily="34" charset="0"/>
              </a:rPr>
              <a:t>Werk met kramen en zitjes op een ‘marktplein’. Elke deelnemer een kraampje, de raadsleden lopen daar langs om informatie op te doen.        Voor de herkenbaarheid staat bij elke idee een informatiebord. </a:t>
            </a:r>
            <a:r>
              <a:rPr lang="nl-NL" sz="1200" dirty="0">
                <a:latin typeface="Calibri" panose="020F0502020204030204" pitchFamily="34" charset="0"/>
                <a:sym typeface="Wingdings" panose="05000000000000000000" pitchFamily="2" charset="2"/>
              </a:rPr>
              <a:t></a:t>
            </a:r>
            <a:r>
              <a:rPr lang="nl-NL" dirty="0">
                <a:latin typeface="Calibri" panose="020F0502020204030204" pitchFamily="34" charset="0"/>
                <a:sym typeface="Wingdings" panose="05000000000000000000" pitchFamily="2" charset="2"/>
              </a:rPr>
              <a:t> </a:t>
            </a:r>
            <a:r>
              <a:rPr lang="nl-NL" sz="1400" dirty="0">
                <a:latin typeface="Calibri" panose="020F0502020204030204" pitchFamily="34" charset="0"/>
              </a:rPr>
              <a:t>Zeepkisten-betogen werken niet goed, omdat veel burgers dat (te) spannend vinden…</a:t>
            </a:r>
          </a:p>
          <a:p>
            <a:pPr marL="342900" indent="-342900" algn="l">
              <a:buFontTx/>
              <a:buChar char="-"/>
            </a:pPr>
            <a:r>
              <a:rPr lang="nl-NL" dirty="0">
                <a:latin typeface="Calibri" panose="020F0502020204030204" pitchFamily="34" charset="0"/>
              </a:rPr>
              <a:t>Organiseer dat er aansluitingen zijn voor laptops. Dan kunnen deelnemers iets laten zien. Inventariseer wat deelnemers mee willen nemen naar ‘hun’ kraam (versiering, posters: prima!) Zorg voor zitjes op het ‘plein’.</a:t>
            </a: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3164" y="5272902"/>
            <a:ext cx="2964872" cy="1397053"/>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797" y="127939"/>
            <a:ext cx="3445164" cy="1937905"/>
          </a:xfrm>
          <a:prstGeom prst="rect">
            <a:avLst/>
          </a:prstGeom>
        </p:spPr>
      </p:pic>
      <p:sp>
        <p:nvSpPr>
          <p:cNvPr id="7" name="Wolkvormige toelichting 6"/>
          <p:cNvSpPr/>
          <p:nvPr/>
        </p:nvSpPr>
        <p:spPr>
          <a:xfrm>
            <a:off x="10441709" y="2674372"/>
            <a:ext cx="2397211" cy="1420404"/>
          </a:xfrm>
          <a:prstGeom prst="cloudCallout">
            <a:avLst>
              <a:gd name="adj1" fmla="val -63874"/>
              <a:gd name="adj2" fmla="val 243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chemeClr val="tx1"/>
                </a:solidFill>
              </a:rPr>
              <a:t>Een voorbeeld van een informatiebord vindt u in document 8.</a:t>
            </a:r>
          </a:p>
        </p:txBody>
      </p:sp>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98036" y="3596012"/>
            <a:ext cx="498764" cy="498764"/>
          </a:xfrm>
          <a:prstGeom prst="rect">
            <a:avLst/>
          </a:prstGeom>
        </p:spPr>
      </p:pic>
    </p:spTree>
    <p:extLst>
      <p:ext uri="{BB962C8B-B14F-4D97-AF65-F5344CB8AC3E}">
        <p14:creationId xmlns:p14="http://schemas.microsoft.com/office/powerpoint/2010/main" val="378841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971435" y="549867"/>
            <a:ext cx="9966960" cy="971138"/>
          </a:xfrm>
        </p:spPr>
        <p:txBody>
          <a:bodyPr>
            <a:normAutofit/>
          </a:bodyPr>
          <a:lstStyle/>
          <a:p>
            <a:r>
              <a:rPr lang="nl-NL" sz="4800" dirty="0">
                <a:latin typeface="Calibri" panose="020F0502020204030204" pitchFamily="34" charset="0"/>
              </a:rPr>
              <a:t>Valkuilen… </a:t>
            </a:r>
            <a:r>
              <a:rPr lang="nl-NL" sz="4800" dirty="0">
                <a:latin typeface="Calibri" panose="020F0502020204030204" pitchFamily="34" charset="0"/>
                <a:sym typeface="Wingdings" panose="05000000000000000000" pitchFamily="2" charset="2"/>
              </a:rPr>
              <a:t></a:t>
            </a:r>
            <a:endParaRPr lang="nl-NL" sz="4800" dirty="0">
              <a:latin typeface="Calibri" panose="020F0502020204030204" pitchFamily="34" charset="0"/>
            </a:endParaRPr>
          </a:p>
        </p:txBody>
      </p:sp>
      <p:sp>
        <p:nvSpPr>
          <p:cNvPr id="5" name="Ondertitel 2"/>
          <p:cNvSpPr txBox="1">
            <a:spLocks/>
          </p:cNvSpPr>
          <p:nvPr/>
        </p:nvSpPr>
        <p:spPr>
          <a:xfrm>
            <a:off x="742832" y="1779623"/>
            <a:ext cx="8299802" cy="4468777"/>
          </a:xfrm>
          <a:prstGeom prst="rect">
            <a:avLst/>
          </a:prstGeom>
          <a:solidFill>
            <a:schemeClr val="accent5">
              <a:lumMod val="40000"/>
              <a:lumOff val="60000"/>
            </a:schemeClr>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pPr algn="l"/>
            <a:endParaRPr lang="nl-NL" sz="200" dirty="0">
              <a:latin typeface="Calibri" panose="020F0502020204030204" pitchFamily="34" charset="0"/>
            </a:endParaRPr>
          </a:p>
          <a:p>
            <a:pPr algn="l">
              <a:lnSpc>
                <a:spcPct val="120000"/>
              </a:lnSpc>
              <a:spcBef>
                <a:spcPts val="0"/>
              </a:spcBef>
            </a:pPr>
            <a:r>
              <a:rPr lang="nl-NL" sz="2600" dirty="0">
                <a:solidFill>
                  <a:schemeClr val="accent2">
                    <a:lumMod val="75000"/>
                  </a:schemeClr>
                </a:solidFill>
                <a:latin typeface="Calibri" panose="020F0502020204030204" pitchFamily="34" charset="0"/>
              </a:rPr>
              <a:t>Proces wordt niet gedragen…rebellie! </a:t>
            </a:r>
          </a:p>
          <a:p>
            <a:pPr algn="r">
              <a:lnSpc>
                <a:spcPct val="120000"/>
              </a:lnSpc>
              <a:spcBef>
                <a:spcPts val="0"/>
              </a:spcBef>
            </a:pPr>
            <a:r>
              <a:rPr lang="nl-NL" sz="2600" dirty="0">
                <a:latin typeface="Calibri" panose="020F0502020204030204" pitchFamily="34" charset="0"/>
              </a:rPr>
              <a:t>			Men houdt zich niet aan deadlines</a:t>
            </a:r>
          </a:p>
          <a:p>
            <a:pPr algn="l">
              <a:lnSpc>
                <a:spcPct val="120000"/>
              </a:lnSpc>
              <a:spcBef>
                <a:spcPts val="0"/>
              </a:spcBef>
            </a:pPr>
            <a:r>
              <a:rPr lang="nl-NL" sz="2600" dirty="0">
                <a:solidFill>
                  <a:schemeClr val="accent2">
                    <a:lumMod val="75000"/>
                  </a:schemeClr>
                </a:solidFill>
                <a:latin typeface="Calibri" panose="020F0502020204030204" pitchFamily="34" charset="0"/>
              </a:rPr>
              <a:t>Men begrijpt het proces niet</a:t>
            </a:r>
          </a:p>
          <a:p>
            <a:pPr algn="l">
              <a:lnSpc>
                <a:spcPct val="120000"/>
              </a:lnSpc>
              <a:spcBef>
                <a:spcPts val="0"/>
              </a:spcBef>
            </a:pPr>
            <a:r>
              <a:rPr lang="nl-NL" sz="2600" dirty="0">
                <a:latin typeface="Calibri" panose="020F0502020204030204" pitchFamily="34" charset="0"/>
              </a:rPr>
              <a:t>				Doelgroep bereiken lukt niet</a:t>
            </a:r>
          </a:p>
          <a:p>
            <a:pPr algn="l">
              <a:lnSpc>
                <a:spcPct val="120000"/>
              </a:lnSpc>
              <a:spcBef>
                <a:spcPts val="0"/>
              </a:spcBef>
            </a:pPr>
            <a:r>
              <a:rPr lang="nl-NL" sz="2600" dirty="0">
                <a:latin typeface="Calibri" panose="020F0502020204030204" pitchFamily="34" charset="0"/>
              </a:rPr>
              <a:t>		</a:t>
            </a:r>
            <a:r>
              <a:rPr lang="nl-NL" sz="2600" dirty="0">
                <a:solidFill>
                  <a:schemeClr val="accent2">
                    <a:lumMod val="75000"/>
                  </a:schemeClr>
                </a:solidFill>
                <a:latin typeface="Calibri" panose="020F0502020204030204" pitchFamily="34" charset="0"/>
              </a:rPr>
              <a:t>Planning is te strak </a:t>
            </a:r>
          </a:p>
          <a:p>
            <a:pPr algn="l">
              <a:lnSpc>
                <a:spcPct val="120000"/>
              </a:lnSpc>
              <a:spcBef>
                <a:spcPts val="0"/>
              </a:spcBef>
            </a:pPr>
            <a:r>
              <a:rPr lang="nl-NL" sz="2600" dirty="0">
                <a:latin typeface="Calibri" panose="020F0502020204030204" pitchFamily="34" charset="0"/>
              </a:rPr>
              <a:t>College / ambtelijke organisatie voelt zich niet betrokken</a:t>
            </a:r>
          </a:p>
          <a:p>
            <a:pPr algn="l">
              <a:lnSpc>
                <a:spcPct val="120000"/>
              </a:lnSpc>
              <a:spcBef>
                <a:spcPts val="0"/>
              </a:spcBef>
            </a:pPr>
            <a:r>
              <a:rPr lang="nl-NL" sz="2600" dirty="0">
                <a:solidFill>
                  <a:schemeClr val="accent2">
                    <a:lumMod val="75000"/>
                  </a:schemeClr>
                </a:solidFill>
                <a:latin typeface="Calibri" panose="020F0502020204030204" pitchFamily="34" charset="0"/>
              </a:rPr>
              <a:t>                     Indieners vragen (te) veel begeleiding</a:t>
            </a:r>
          </a:p>
          <a:p>
            <a:pPr algn="l">
              <a:lnSpc>
                <a:spcPct val="120000"/>
              </a:lnSpc>
              <a:spcBef>
                <a:spcPts val="0"/>
              </a:spcBef>
            </a:pPr>
            <a:r>
              <a:rPr lang="nl-NL" sz="2600" dirty="0">
                <a:latin typeface="Calibri" panose="020F0502020204030204" pitchFamily="34" charset="0"/>
              </a:rPr>
              <a:t>Er is geen budget geregeld</a:t>
            </a:r>
          </a:p>
          <a:p>
            <a:pPr algn="l">
              <a:lnSpc>
                <a:spcPct val="120000"/>
              </a:lnSpc>
              <a:spcBef>
                <a:spcPts val="0"/>
              </a:spcBef>
            </a:pPr>
            <a:r>
              <a:rPr lang="nl-NL" sz="2600" dirty="0">
                <a:latin typeface="Calibri" panose="020F0502020204030204" pitchFamily="34" charset="0"/>
              </a:rPr>
              <a:t>                           </a:t>
            </a:r>
            <a:r>
              <a:rPr lang="nl-NL" sz="2600" dirty="0">
                <a:solidFill>
                  <a:schemeClr val="accent2">
                    <a:lumMod val="75000"/>
                  </a:schemeClr>
                </a:solidFill>
                <a:latin typeface="Calibri" panose="020F0502020204030204" pitchFamily="34" charset="0"/>
              </a:rPr>
              <a:t>Indieners krijgen geen bericht over vervolg</a:t>
            </a:r>
          </a:p>
          <a:p>
            <a:pPr algn="l">
              <a:lnSpc>
                <a:spcPct val="120000"/>
              </a:lnSpc>
              <a:spcBef>
                <a:spcPts val="0"/>
              </a:spcBef>
            </a:pPr>
            <a:r>
              <a:rPr lang="nl-NL" sz="2600" dirty="0">
                <a:latin typeface="Calibri" panose="020F0502020204030204" pitchFamily="34" charset="0"/>
              </a:rPr>
              <a:t>                Steeds dezelfde gezichten op de Motiemarkt</a:t>
            </a:r>
            <a:endParaRPr lang="nl-NL" dirty="0">
              <a:latin typeface="Calibri" panose="020F0502020204030204" pitchFamily="34" charset="0"/>
            </a:endParaRPr>
          </a:p>
          <a:p>
            <a:pPr algn="l">
              <a:lnSpc>
                <a:spcPct val="100000"/>
              </a:lnSpc>
              <a:spcBef>
                <a:spcPts val="0"/>
              </a:spcBef>
            </a:pPr>
            <a:endParaRPr lang="nl-NL" dirty="0">
              <a:latin typeface="Calibri" panose="020F0502020204030204" pitchFamily="34" charset="0"/>
            </a:endParaRPr>
          </a:p>
        </p:txBody>
      </p:sp>
      <p:pic>
        <p:nvPicPr>
          <p:cNvPr id="6" name="Afbeelding 5"/>
          <p:cNvPicPr>
            <a:picLocks noChangeAspect="1"/>
          </p:cNvPicPr>
          <p:nvPr/>
        </p:nvPicPr>
        <p:blipFill rotWithShape="1">
          <a:blip r:embed="rId2">
            <a:extLst>
              <a:ext uri="{28A0092B-C50C-407E-A947-70E740481C1C}">
                <a14:useLocalDpi xmlns:a14="http://schemas.microsoft.com/office/drawing/2010/main" val="0"/>
              </a:ext>
            </a:extLst>
          </a:blip>
          <a:srcRect t="1" r="-205" b="15026"/>
          <a:stretch/>
        </p:blipFill>
        <p:spPr>
          <a:xfrm>
            <a:off x="8072582" y="3722255"/>
            <a:ext cx="4119418" cy="3135745"/>
          </a:xfrm>
          <a:prstGeom prst="rect">
            <a:avLst/>
          </a:prstGeom>
        </p:spPr>
      </p:pic>
    </p:spTree>
    <p:extLst>
      <p:ext uri="{BB962C8B-B14F-4D97-AF65-F5344CB8AC3E}">
        <p14:creationId xmlns:p14="http://schemas.microsoft.com/office/powerpoint/2010/main" val="522443221"/>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TM03457444[[fn=Basis]]</Template>
  <TotalTime>4548</TotalTime>
  <Words>732</Words>
  <PresentationFormat>Breedbeeld</PresentationFormat>
  <Paragraphs>81</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Calibri</vt:lpstr>
      <vt:lpstr>Corbel</vt:lpstr>
      <vt:lpstr>Wingdings</vt:lpstr>
      <vt:lpstr>Basis</vt:lpstr>
      <vt:lpstr>Motiemarkt</vt:lpstr>
      <vt:lpstr>Wat is een motiemarkt? </vt:lpstr>
      <vt:lpstr>Waarom een motiemarkt? </vt:lpstr>
      <vt:lpstr>Voor en met wie? </vt:lpstr>
      <vt:lpstr>PowerPoint-presentatie</vt:lpstr>
      <vt:lpstr>Het proces</vt:lpstr>
      <vt:lpstr>Rolverdeling</vt:lpstr>
      <vt:lpstr>De avond zelf…</vt:lpstr>
      <vt:lpstr>Valkuilen… </vt:lpstr>
      <vt:lpstr>Successen…  </vt:lpstr>
      <vt:lpstr>En dan? …Op de fiets!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2019-11-04T09:30:18Z</dcterms:created>
  <dcterms:modified xsi:type="dcterms:W3CDTF">2024-03-21T11:53:58Z</dcterms:modified>
</cp:coreProperties>
</file>