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8" r:id="rId5"/>
    <p:sldId id="2134804540" r:id="rId6"/>
    <p:sldId id="2134804537" r:id="rId7"/>
    <p:sldId id="2134804670" r:id="rId8"/>
    <p:sldId id="2134804552" r:id="rId9"/>
    <p:sldId id="2134804671" r:id="rId10"/>
    <p:sldId id="1309" r:id="rId11"/>
    <p:sldId id="2134804507" r:id="rId12"/>
    <p:sldId id="2134804508" r:id="rId13"/>
    <p:sldId id="2134804612" r:id="rId14"/>
    <p:sldId id="2134804524" r:id="rId15"/>
    <p:sldId id="2134804562" r:id="rId16"/>
    <p:sldId id="2134804658" r:id="rId17"/>
    <p:sldId id="2134804645" r:id="rId18"/>
    <p:sldId id="2134804646" r:id="rId19"/>
    <p:sldId id="2134804643" r:id="rId20"/>
    <p:sldId id="2134804644" r:id="rId21"/>
    <p:sldId id="2134804560" r:id="rId22"/>
    <p:sldId id="2134804659" r:id="rId23"/>
    <p:sldId id="2134804662" r:id="rId24"/>
    <p:sldId id="2134804661" r:id="rId25"/>
    <p:sldId id="2134804660" r:id="rId26"/>
    <p:sldId id="2134804656" r:id="rId27"/>
    <p:sldId id="2134804535" r:id="rId28"/>
    <p:sldId id="2134804653" r:id="rId29"/>
    <p:sldId id="279" r:id="rId30"/>
    <p:sldId id="2134804663" r:id="rId31"/>
    <p:sldId id="2134804664" r:id="rId32"/>
    <p:sldId id="2134804665" r:id="rId33"/>
    <p:sldId id="2134804666" r:id="rId34"/>
    <p:sldId id="2134804667" r:id="rId35"/>
    <p:sldId id="2134804618" r:id="rId36"/>
    <p:sldId id="283" r:id="rId37"/>
    <p:sldId id="282" r:id="rId38"/>
    <p:sldId id="2134804668" r:id="rId39"/>
    <p:sldId id="2134804669" r:id="rId40"/>
    <p:sldId id="2134804655" r:id="rId41"/>
    <p:sldId id="2134804526" r:id="rId42"/>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3C04827-77BA-822E-BF05-D1A5337D0AAA}" name="Froukje van de Klundert" initials="Fv" userId="S::froukje.vandeklundert@posadmaxwan.nl::b7fe8fda-f6ed-4589-8367-3fcf8ebf45b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4164"/>
    <a:srgbClr val="153553"/>
    <a:srgbClr val="F7C4EF"/>
    <a:srgbClr val="540932"/>
    <a:srgbClr val="E57C8D"/>
    <a:srgbClr val="FFDB7F"/>
    <a:srgbClr val="EFBE00"/>
    <a:srgbClr val="C2ABDF"/>
    <a:srgbClr val="A5D7CB"/>
    <a:srgbClr val="7EB2D2"/>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2" autoAdjust="0"/>
    <p:restoredTop sz="86457" autoAdjust="0"/>
  </p:normalViewPr>
  <p:slideViewPr>
    <p:cSldViewPr snapToGrid="0">
      <p:cViewPr varScale="1">
        <p:scale>
          <a:sx n="72" d="100"/>
          <a:sy n="72" d="100"/>
        </p:scale>
        <p:origin x="202" y="77"/>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66" d="100"/>
          <a:sy n="66" d="100"/>
        </p:scale>
        <p:origin x="3134" y="2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F24EB-8AA8-40E5-8DB4-D0F79F39E5D7}" type="datetimeFigureOut">
              <a:rPr lang="en-NL" smtClean="0"/>
              <a:t>02/24/2025</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A156ED-51BA-4042-9638-4EEFD78DAB0C}" type="slidenum">
              <a:rPr lang="en-NL" smtClean="0"/>
              <a:t>‹nr.›</a:t>
            </a:fld>
            <a:endParaRPr lang="en-NL"/>
          </a:p>
        </p:txBody>
      </p:sp>
    </p:spTree>
    <p:extLst>
      <p:ext uri="{BB962C8B-B14F-4D97-AF65-F5344CB8AC3E}">
        <p14:creationId xmlns:p14="http://schemas.microsoft.com/office/powerpoint/2010/main" val="3698078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EA7A4A7-81A9-4DA4-9B25-FE5E2CB56470}" type="slidenum">
              <a:rPr lang="nl-NL" smtClean="0"/>
              <a:pPr/>
              <a:t>2</a:t>
            </a:fld>
            <a:endParaRPr lang="nl-NL"/>
          </a:p>
        </p:txBody>
      </p:sp>
    </p:spTree>
    <p:extLst>
      <p:ext uri="{BB962C8B-B14F-4D97-AF65-F5344CB8AC3E}">
        <p14:creationId xmlns:p14="http://schemas.microsoft.com/office/powerpoint/2010/main" val="1482168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FAA72B-49BD-7983-32A9-64D8DAD9974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0C9C3F0-CBE5-06D9-D0CD-09B5516AB37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7C4D1F4-9282-63A3-DF1D-65C53B1B53D0}"/>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BCA651E-FBF3-5256-BBA5-D707F0AE5BB1}"/>
              </a:ext>
            </a:extLst>
          </p:cNvPr>
          <p:cNvSpPr>
            <a:spLocks noGrp="1"/>
          </p:cNvSpPr>
          <p:nvPr>
            <p:ph type="sldNum" sz="quarter" idx="5"/>
          </p:nvPr>
        </p:nvSpPr>
        <p:spPr/>
        <p:txBody>
          <a:bodyPr/>
          <a:lstStyle/>
          <a:p>
            <a:fld id="{112C4E0C-4D53-4AEC-B563-42CEED88F4E7}" type="slidenum">
              <a:rPr lang="en-NL" smtClean="0"/>
              <a:t>13</a:t>
            </a:fld>
            <a:endParaRPr lang="en-NL"/>
          </a:p>
        </p:txBody>
      </p:sp>
    </p:spTree>
    <p:extLst>
      <p:ext uri="{BB962C8B-B14F-4D97-AF65-F5344CB8AC3E}">
        <p14:creationId xmlns:p14="http://schemas.microsoft.com/office/powerpoint/2010/main" val="1116399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14</a:t>
            </a:fld>
            <a:endParaRPr lang="en-NL"/>
          </a:p>
        </p:txBody>
      </p:sp>
    </p:spTree>
    <p:extLst>
      <p:ext uri="{BB962C8B-B14F-4D97-AF65-F5344CB8AC3E}">
        <p14:creationId xmlns:p14="http://schemas.microsoft.com/office/powerpoint/2010/main" val="10218507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F4214D-4832-5776-2263-4D148D9A9F5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10D96DA-937F-2D7A-2F80-E5DCC662DE5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9F2376A-FE23-883A-C42E-684DB23BCD68}"/>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5519796A-14F4-1214-5149-079B18E2D706}"/>
              </a:ext>
            </a:extLst>
          </p:cNvPr>
          <p:cNvSpPr>
            <a:spLocks noGrp="1"/>
          </p:cNvSpPr>
          <p:nvPr>
            <p:ph type="sldNum" sz="quarter" idx="5"/>
          </p:nvPr>
        </p:nvSpPr>
        <p:spPr/>
        <p:txBody>
          <a:bodyPr/>
          <a:lstStyle/>
          <a:p>
            <a:fld id="{05A156ED-51BA-4042-9638-4EEFD78DAB0C}" type="slidenum">
              <a:rPr lang="en-NL" smtClean="0"/>
              <a:t>15</a:t>
            </a:fld>
            <a:endParaRPr lang="en-NL"/>
          </a:p>
        </p:txBody>
      </p:sp>
    </p:spTree>
    <p:extLst>
      <p:ext uri="{BB962C8B-B14F-4D97-AF65-F5344CB8AC3E}">
        <p14:creationId xmlns:p14="http://schemas.microsoft.com/office/powerpoint/2010/main" val="2912639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17</a:t>
            </a:fld>
            <a:endParaRPr lang="en-NL"/>
          </a:p>
        </p:txBody>
      </p:sp>
    </p:spTree>
    <p:extLst>
      <p:ext uri="{BB962C8B-B14F-4D97-AF65-F5344CB8AC3E}">
        <p14:creationId xmlns:p14="http://schemas.microsoft.com/office/powerpoint/2010/main" val="7227880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18</a:t>
            </a:fld>
            <a:endParaRPr lang="en-NL"/>
          </a:p>
        </p:txBody>
      </p:sp>
    </p:spTree>
    <p:extLst>
      <p:ext uri="{BB962C8B-B14F-4D97-AF65-F5344CB8AC3E}">
        <p14:creationId xmlns:p14="http://schemas.microsoft.com/office/powerpoint/2010/main" val="3664834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66A42-892B-E25A-8ADA-E59D9F984CC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0024B6B-A533-BD10-32F6-D9CF4B21E3F5}"/>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B90AD516-547C-1A6C-32C1-76C6A78CFF4E}"/>
              </a:ext>
            </a:extLst>
          </p:cNvPr>
          <p:cNvSpPr>
            <a:spLocks noGrp="1"/>
          </p:cNvSpPr>
          <p:nvPr>
            <p:ph type="body" idx="1"/>
          </p:nvPr>
        </p:nvSpPr>
        <p:spPr/>
        <p:txBody>
          <a:bodyPr/>
          <a:lstStyle/>
          <a:p>
            <a:pPr marL="0" indent="0">
              <a:buNone/>
            </a:pPr>
            <a:r>
              <a:rPr lang="nl-NL" sz="1200" dirty="0">
                <a:solidFill>
                  <a:srgbClr val="540932"/>
                </a:solidFill>
                <a:latin typeface="FT Aktual Book" panose="020B0004010101010101" pitchFamily="34" charset="0"/>
              </a:rPr>
              <a:t>Ruim opgezette wijken bieden kansen voor verdichting, wat op haar beurt kansen biedt voor diversificatie en het verbeteren van kwaliteit van de openbare ruimte.</a:t>
            </a:r>
          </a:p>
          <a:p>
            <a:endParaRPr lang="nl-NL" dirty="0"/>
          </a:p>
          <a:p>
            <a:endParaRPr lang="nl-NL" dirty="0"/>
          </a:p>
        </p:txBody>
      </p:sp>
      <p:sp>
        <p:nvSpPr>
          <p:cNvPr id="4" name="Tijdelijke aanduiding voor dianummer 3">
            <a:extLst>
              <a:ext uri="{FF2B5EF4-FFF2-40B4-BE49-F238E27FC236}">
                <a16:creationId xmlns:a16="http://schemas.microsoft.com/office/drawing/2014/main" id="{82E252DE-C153-5BA0-354C-A6D042111B1A}"/>
              </a:ext>
            </a:extLst>
          </p:cNvPr>
          <p:cNvSpPr>
            <a:spLocks noGrp="1"/>
          </p:cNvSpPr>
          <p:nvPr>
            <p:ph type="sldNum" sz="quarter" idx="5"/>
          </p:nvPr>
        </p:nvSpPr>
        <p:spPr/>
        <p:txBody>
          <a:bodyPr/>
          <a:lstStyle/>
          <a:p>
            <a:fld id="{05A156ED-51BA-4042-9638-4EEFD78DAB0C}" type="slidenum">
              <a:rPr lang="en-NL" smtClean="0"/>
              <a:t>19</a:t>
            </a:fld>
            <a:endParaRPr lang="en-NL"/>
          </a:p>
        </p:txBody>
      </p:sp>
    </p:spTree>
    <p:extLst>
      <p:ext uri="{BB962C8B-B14F-4D97-AF65-F5344CB8AC3E}">
        <p14:creationId xmlns:p14="http://schemas.microsoft.com/office/powerpoint/2010/main" val="6663341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3B8FCD-11CA-1201-FFB0-2982413989E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215F801-64DF-B9FC-7511-08967145DAD7}"/>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2EE72AF7-A47D-E874-04F0-7A1732D293E6}"/>
              </a:ext>
            </a:extLst>
          </p:cNvPr>
          <p:cNvSpPr>
            <a:spLocks noGrp="1"/>
          </p:cNvSpPr>
          <p:nvPr>
            <p:ph type="body" idx="1"/>
          </p:nvPr>
        </p:nvSpPr>
        <p:spPr/>
        <p:txBody>
          <a:bodyPr/>
          <a:lstStyle/>
          <a:p>
            <a:pPr marL="0" indent="0">
              <a:buNone/>
            </a:pPr>
            <a:r>
              <a:rPr lang="nl-NL" sz="1200" dirty="0">
                <a:solidFill>
                  <a:srgbClr val="540932"/>
                </a:solidFill>
                <a:latin typeface="FT Aktual Book" panose="020B0004010101010101" pitchFamily="34" charset="0"/>
              </a:rPr>
              <a:t>Ruim opgezette wijken bieden kansen voor verdichting, wat op haar beurt kansen biedt voor diversificatie en het verbeteren van kwaliteit van de openbare ruimte.</a:t>
            </a:r>
          </a:p>
          <a:p>
            <a:endParaRPr lang="nl-NL" dirty="0"/>
          </a:p>
          <a:p>
            <a:endParaRPr lang="nl-NL" dirty="0"/>
          </a:p>
        </p:txBody>
      </p:sp>
      <p:sp>
        <p:nvSpPr>
          <p:cNvPr id="4" name="Tijdelijke aanduiding voor dianummer 3">
            <a:extLst>
              <a:ext uri="{FF2B5EF4-FFF2-40B4-BE49-F238E27FC236}">
                <a16:creationId xmlns:a16="http://schemas.microsoft.com/office/drawing/2014/main" id="{E991DE83-54D4-F211-B740-CDE6963D224D}"/>
              </a:ext>
            </a:extLst>
          </p:cNvPr>
          <p:cNvSpPr>
            <a:spLocks noGrp="1"/>
          </p:cNvSpPr>
          <p:nvPr>
            <p:ph type="sldNum" sz="quarter" idx="5"/>
          </p:nvPr>
        </p:nvSpPr>
        <p:spPr/>
        <p:txBody>
          <a:bodyPr/>
          <a:lstStyle/>
          <a:p>
            <a:fld id="{05A156ED-51BA-4042-9638-4EEFD78DAB0C}" type="slidenum">
              <a:rPr lang="en-NL" smtClean="0"/>
              <a:t>20</a:t>
            </a:fld>
            <a:endParaRPr lang="en-NL"/>
          </a:p>
        </p:txBody>
      </p:sp>
    </p:spTree>
    <p:extLst>
      <p:ext uri="{BB962C8B-B14F-4D97-AF65-F5344CB8AC3E}">
        <p14:creationId xmlns:p14="http://schemas.microsoft.com/office/powerpoint/2010/main" val="1810611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C2708-AF1B-61DD-6ACE-4EBAFF8C58F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1CD8FF3-627B-32B3-DAC5-47747E788E0C}"/>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F14E8AA0-0F08-F5C0-14A9-A5242D20687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47B67F7-B6B1-097D-9C90-954FC70B6847}"/>
              </a:ext>
            </a:extLst>
          </p:cNvPr>
          <p:cNvSpPr>
            <a:spLocks noGrp="1"/>
          </p:cNvSpPr>
          <p:nvPr>
            <p:ph type="sldNum" sz="quarter" idx="5"/>
          </p:nvPr>
        </p:nvSpPr>
        <p:spPr/>
        <p:txBody>
          <a:bodyPr/>
          <a:lstStyle/>
          <a:p>
            <a:fld id="{05A156ED-51BA-4042-9638-4EEFD78DAB0C}" type="slidenum">
              <a:rPr lang="en-NL" smtClean="0"/>
              <a:t>21</a:t>
            </a:fld>
            <a:endParaRPr lang="en-NL"/>
          </a:p>
        </p:txBody>
      </p:sp>
    </p:spTree>
    <p:extLst>
      <p:ext uri="{BB962C8B-B14F-4D97-AF65-F5344CB8AC3E}">
        <p14:creationId xmlns:p14="http://schemas.microsoft.com/office/powerpoint/2010/main" val="21985471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8ACE09-A176-6E97-68D6-F89AFBC9E91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5B59FD52-97AF-9347-E886-B36DDAF5F293}"/>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6F90BFA2-14B2-42C9-BC37-DABA0925F035}"/>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336E901-3660-404B-0BBD-389B16C4B022}"/>
              </a:ext>
            </a:extLst>
          </p:cNvPr>
          <p:cNvSpPr>
            <a:spLocks noGrp="1"/>
          </p:cNvSpPr>
          <p:nvPr>
            <p:ph type="sldNum" sz="quarter" idx="5"/>
          </p:nvPr>
        </p:nvSpPr>
        <p:spPr/>
        <p:txBody>
          <a:bodyPr/>
          <a:lstStyle/>
          <a:p>
            <a:fld id="{05A156ED-51BA-4042-9638-4EEFD78DAB0C}" type="slidenum">
              <a:rPr lang="en-NL" smtClean="0"/>
              <a:t>22</a:t>
            </a:fld>
            <a:endParaRPr lang="en-NL"/>
          </a:p>
        </p:txBody>
      </p:sp>
    </p:spTree>
    <p:extLst>
      <p:ext uri="{BB962C8B-B14F-4D97-AF65-F5344CB8AC3E}">
        <p14:creationId xmlns:p14="http://schemas.microsoft.com/office/powerpoint/2010/main" val="37487993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23</a:t>
            </a:fld>
            <a:endParaRPr lang="en-NL"/>
          </a:p>
        </p:txBody>
      </p:sp>
    </p:spTree>
    <p:extLst>
      <p:ext uri="{BB962C8B-B14F-4D97-AF65-F5344CB8AC3E}">
        <p14:creationId xmlns:p14="http://schemas.microsoft.com/office/powerpoint/2010/main" val="849666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A7A4A7-81A9-4DA4-9B25-FE5E2CB56470}" type="slidenum">
              <a:rPr kumimoji="0" lang="nl-N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l-N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676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25</a:t>
            </a:fld>
            <a:endParaRPr lang="en-NL"/>
          </a:p>
        </p:txBody>
      </p:sp>
    </p:spTree>
    <p:extLst>
      <p:ext uri="{BB962C8B-B14F-4D97-AF65-F5344CB8AC3E}">
        <p14:creationId xmlns:p14="http://schemas.microsoft.com/office/powerpoint/2010/main" val="3026766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540932"/>
                </a:solidFill>
                <a:latin typeface="FT Aktual Book" panose="020B0004010101010101" pitchFamily="34" charset="0"/>
              </a:rPr>
              <a:t>Lelystad inclusief planvoorraad en stevig ruimtelijk raamwerk</a:t>
            </a:r>
          </a:p>
          <a:p>
            <a:endParaRPr lang="nl-NL" dirty="0"/>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33</a:t>
            </a:fld>
            <a:endParaRPr lang="en-NL"/>
          </a:p>
        </p:txBody>
      </p:sp>
    </p:spTree>
    <p:extLst>
      <p:ext uri="{BB962C8B-B14F-4D97-AF65-F5344CB8AC3E}">
        <p14:creationId xmlns:p14="http://schemas.microsoft.com/office/powerpoint/2010/main" val="1195963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marL="342900" indent="-342900">
              <a:buFont typeface="Arial" panose="020B0604020202020204" pitchFamily="34" charset="0"/>
              <a:buChar char="•"/>
              <a:defRPr/>
            </a:pPr>
            <a:r>
              <a:rPr lang="nl-NL" sz="2400" dirty="0">
                <a:solidFill>
                  <a:srgbClr val="1F497D">
                    <a:lumMod val="75000"/>
                  </a:srgbClr>
                </a:solidFill>
                <a:latin typeface="Arial" pitchFamily="34" charset="0"/>
                <a:cs typeface="Arial" pitchFamily="34" charset="0"/>
              </a:rPr>
              <a:t>Opstellen voorkeursmodel:</a:t>
            </a:r>
          </a:p>
          <a:p>
            <a:pPr marL="800100" lvl="1" indent="-342900">
              <a:buFont typeface="Arial" panose="020B0604020202020204" pitchFamily="34" charset="0"/>
              <a:buChar char="•"/>
              <a:defRPr/>
            </a:pPr>
            <a:r>
              <a:rPr lang="nl-NL" sz="2400" dirty="0">
                <a:solidFill>
                  <a:srgbClr val="1F497D">
                    <a:lumMod val="75000"/>
                  </a:srgbClr>
                </a:solidFill>
                <a:latin typeface="Arial" pitchFamily="34" charset="0"/>
                <a:cs typeface="Arial" pitchFamily="34" charset="0"/>
              </a:rPr>
              <a:t>Vanuit denkrichtingen; welke ambities zijn belangrijkste vanuit beleid en vanuit professionele stakeholders.</a:t>
            </a:r>
          </a:p>
          <a:p>
            <a:pPr marL="800100" lvl="1" indent="-342900">
              <a:buFont typeface="Arial" panose="020B0604020202020204" pitchFamily="34" charset="0"/>
              <a:buChar char="•"/>
              <a:defRPr/>
            </a:pPr>
            <a:r>
              <a:rPr lang="nl-NL" sz="2400" dirty="0">
                <a:solidFill>
                  <a:srgbClr val="1F497D">
                    <a:lumMod val="75000"/>
                  </a:srgbClr>
                </a:solidFill>
                <a:latin typeface="Arial" pitchFamily="34" charset="0"/>
                <a:cs typeface="Arial" pitchFamily="34" charset="0"/>
              </a:rPr>
              <a:t>Vanuit samenleving; wat vinden Lelystedelingen belangrijk</a:t>
            </a:r>
          </a:p>
          <a:p>
            <a:pPr marL="800100" lvl="1" indent="-342900">
              <a:buFont typeface="Arial" panose="020B0604020202020204" pitchFamily="34" charset="0"/>
              <a:buChar char="•"/>
              <a:defRPr/>
            </a:pPr>
            <a:r>
              <a:rPr lang="nl-NL" sz="2400" dirty="0">
                <a:solidFill>
                  <a:srgbClr val="1F497D">
                    <a:lumMod val="75000"/>
                  </a:srgbClr>
                </a:solidFill>
                <a:latin typeface="Arial" pitchFamily="34" charset="0"/>
                <a:cs typeface="Arial" pitchFamily="34" charset="0"/>
              </a:rPr>
              <a:t>Vanuit OER; effecten op omgeving meenemen.</a:t>
            </a:r>
          </a:p>
          <a:p>
            <a:pPr marL="342900" indent="-342900">
              <a:buFont typeface="Arial" panose="020B0604020202020204" pitchFamily="34" charset="0"/>
              <a:buChar char="•"/>
              <a:defRPr/>
            </a:pPr>
            <a:r>
              <a:rPr lang="nl-NL" sz="2400" dirty="0">
                <a:solidFill>
                  <a:srgbClr val="1F497D">
                    <a:lumMod val="75000"/>
                  </a:srgbClr>
                </a:solidFill>
                <a:latin typeface="Arial" pitchFamily="34" charset="0"/>
                <a:cs typeface="Arial" pitchFamily="34" charset="0"/>
              </a:rPr>
              <a:t>Voorkeursmodel wordt samengesteld uit elementen die ‘no </a:t>
            </a:r>
            <a:r>
              <a:rPr lang="nl-NL" sz="2400" dirty="0" err="1">
                <a:solidFill>
                  <a:srgbClr val="1F497D">
                    <a:lumMod val="75000"/>
                  </a:srgbClr>
                </a:solidFill>
                <a:latin typeface="Arial" pitchFamily="34" charset="0"/>
                <a:cs typeface="Arial" pitchFamily="34" charset="0"/>
              </a:rPr>
              <a:t>regret</a:t>
            </a:r>
            <a:r>
              <a:rPr lang="nl-NL" sz="2400" dirty="0">
                <a:solidFill>
                  <a:srgbClr val="1F497D">
                    <a:lumMod val="75000"/>
                  </a:srgbClr>
                </a:solidFill>
                <a:latin typeface="Arial" pitchFamily="34" charset="0"/>
                <a:cs typeface="Arial" pitchFamily="34" charset="0"/>
              </a:rPr>
              <a:t>’ en wenselijk zijn. </a:t>
            </a:r>
          </a:p>
          <a:p>
            <a:pPr marL="342900" indent="-342900">
              <a:buFont typeface="Arial" panose="020B0604020202020204" pitchFamily="34" charset="0"/>
              <a:buChar char="•"/>
              <a:defRPr/>
            </a:pPr>
            <a:r>
              <a:rPr lang="nl-NL" sz="2400" dirty="0">
                <a:solidFill>
                  <a:srgbClr val="1F497D">
                    <a:lumMod val="75000"/>
                  </a:srgbClr>
                </a:solidFill>
                <a:latin typeface="Arial" pitchFamily="34" charset="0"/>
                <a:cs typeface="Arial" pitchFamily="34" charset="0"/>
              </a:rPr>
              <a:t>Voorkeursmodel vormt de basis voor een Ontwerp Omgevingsvisie.</a:t>
            </a:r>
          </a:p>
          <a:p>
            <a:endParaRPr lang="nl-NL" dirty="0"/>
          </a:p>
        </p:txBody>
      </p:sp>
      <p:sp>
        <p:nvSpPr>
          <p:cNvPr id="4" name="Tijdelijke aanduiding voor dianummer 3"/>
          <p:cNvSpPr>
            <a:spLocks noGrp="1"/>
          </p:cNvSpPr>
          <p:nvPr>
            <p:ph type="sldNum" sz="quarter" idx="10"/>
          </p:nvPr>
        </p:nvSpPr>
        <p:spPr/>
        <p:txBody>
          <a:bodyPr/>
          <a:lstStyle/>
          <a:p>
            <a:fld id="{DEA7A4A7-81A9-4DA4-9B25-FE5E2CB56470}" type="slidenum">
              <a:rPr lang="nl-NL" smtClean="0"/>
              <a:pPr/>
              <a:t>4</a:t>
            </a:fld>
            <a:endParaRPr lang="nl-NL"/>
          </a:p>
        </p:txBody>
      </p:sp>
    </p:spTree>
    <p:extLst>
      <p:ext uri="{BB962C8B-B14F-4D97-AF65-F5344CB8AC3E}">
        <p14:creationId xmlns:p14="http://schemas.microsoft.com/office/powerpoint/2010/main" val="12022366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EA7A4A7-81A9-4DA4-9B25-FE5E2CB56470}" type="slidenum">
              <a:rPr lang="nl-NL" smtClean="0"/>
              <a:pPr/>
              <a:t>5</a:t>
            </a:fld>
            <a:endParaRPr lang="nl-NL"/>
          </a:p>
        </p:txBody>
      </p:sp>
    </p:spTree>
    <p:extLst>
      <p:ext uri="{BB962C8B-B14F-4D97-AF65-F5344CB8AC3E}">
        <p14:creationId xmlns:p14="http://schemas.microsoft.com/office/powerpoint/2010/main" val="48195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DEA7A4A7-81A9-4DA4-9B25-FE5E2CB56470}" type="slidenum">
              <a:rPr lang="nl-NL" smtClean="0"/>
              <a:pPr/>
              <a:t>6</a:t>
            </a:fld>
            <a:endParaRPr lang="nl-NL"/>
          </a:p>
        </p:txBody>
      </p:sp>
    </p:spTree>
    <p:extLst>
      <p:ext uri="{BB962C8B-B14F-4D97-AF65-F5344CB8AC3E}">
        <p14:creationId xmlns:p14="http://schemas.microsoft.com/office/powerpoint/2010/main" val="338639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7</a:t>
            </a:fld>
            <a:endParaRPr lang="en-NL"/>
          </a:p>
        </p:txBody>
      </p:sp>
    </p:spTree>
    <p:extLst>
      <p:ext uri="{BB962C8B-B14F-4D97-AF65-F5344CB8AC3E}">
        <p14:creationId xmlns:p14="http://schemas.microsoft.com/office/powerpoint/2010/main" val="14219785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8</a:t>
            </a:fld>
            <a:endParaRPr lang="en-NL"/>
          </a:p>
        </p:txBody>
      </p:sp>
    </p:spTree>
    <p:extLst>
      <p:ext uri="{BB962C8B-B14F-4D97-AF65-F5344CB8AC3E}">
        <p14:creationId xmlns:p14="http://schemas.microsoft.com/office/powerpoint/2010/main" val="1915242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05A156ED-51BA-4042-9638-4EEFD78DAB0C}" type="slidenum">
              <a:rPr lang="en-NL" smtClean="0"/>
              <a:t>11</a:t>
            </a:fld>
            <a:endParaRPr lang="en-NL"/>
          </a:p>
        </p:txBody>
      </p:sp>
    </p:spTree>
    <p:extLst>
      <p:ext uri="{BB962C8B-B14F-4D97-AF65-F5344CB8AC3E}">
        <p14:creationId xmlns:p14="http://schemas.microsoft.com/office/powerpoint/2010/main" val="2917190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12C4E0C-4D53-4AEC-B563-42CEED88F4E7}" type="slidenum">
              <a:rPr lang="en-NL" smtClean="0"/>
              <a:t>12</a:t>
            </a:fld>
            <a:endParaRPr lang="en-NL"/>
          </a:p>
        </p:txBody>
      </p:sp>
    </p:spTree>
    <p:extLst>
      <p:ext uri="{BB962C8B-B14F-4D97-AF65-F5344CB8AC3E}">
        <p14:creationId xmlns:p14="http://schemas.microsoft.com/office/powerpoint/2010/main" val="3289814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15746-BE0D-40FA-B955-3C029BC3184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L"/>
          </a:p>
        </p:txBody>
      </p:sp>
      <p:sp>
        <p:nvSpPr>
          <p:cNvPr id="3" name="Subtitle 2">
            <a:extLst>
              <a:ext uri="{FF2B5EF4-FFF2-40B4-BE49-F238E27FC236}">
                <a16:creationId xmlns:a16="http://schemas.microsoft.com/office/drawing/2014/main" id="{2406D938-4E77-4734-A849-3EED4A6B0C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L"/>
          </a:p>
        </p:txBody>
      </p:sp>
      <p:sp>
        <p:nvSpPr>
          <p:cNvPr id="4" name="Date Placeholder 3">
            <a:extLst>
              <a:ext uri="{FF2B5EF4-FFF2-40B4-BE49-F238E27FC236}">
                <a16:creationId xmlns:a16="http://schemas.microsoft.com/office/drawing/2014/main" id="{319E1343-6294-4E2A-BDBC-DF07BEF312FD}"/>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5" name="Footer Placeholder 4">
            <a:extLst>
              <a:ext uri="{FF2B5EF4-FFF2-40B4-BE49-F238E27FC236}">
                <a16:creationId xmlns:a16="http://schemas.microsoft.com/office/drawing/2014/main" id="{11415BE5-7D5F-47FA-8544-9F7051AB5C70}"/>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4CD9FB59-1E5F-4C42-9CF4-B850363847D1}"/>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2999456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3112-81AF-4251-BB7E-961FE60F96B5}"/>
              </a:ext>
            </a:extLst>
          </p:cNvPr>
          <p:cNvSpPr>
            <a:spLocks noGrp="1"/>
          </p:cNvSpPr>
          <p:nvPr>
            <p:ph type="title"/>
          </p:nvPr>
        </p:nvSpPr>
        <p:spPr/>
        <p:txBody>
          <a:bodyPr/>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2DDD175F-F05D-4F9A-9EFF-0846C29EB4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F56DD8EE-1667-4AA7-A50D-2D59022A5BC6}"/>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5" name="Footer Placeholder 4">
            <a:extLst>
              <a:ext uri="{FF2B5EF4-FFF2-40B4-BE49-F238E27FC236}">
                <a16:creationId xmlns:a16="http://schemas.microsoft.com/office/drawing/2014/main" id="{03371D9C-DC62-48F4-BD6E-CF107DD7E575}"/>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FA0F57C-665F-49AC-9828-54184FB7565A}"/>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371696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86738-A247-4A19-9882-C5BC49A201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L"/>
          </a:p>
        </p:txBody>
      </p:sp>
      <p:sp>
        <p:nvSpPr>
          <p:cNvPr id="3" name="Vertical Text Placeholder 2">
            <a:extLst>
              <a:ext uri="{FF2B5EF4-FFF2-40B4-BE49-F238E27FC236}">
                <a16:creationId xmlns:a16="http://schemas.microsoft.com/office/drawing/2014/main" id="{E25D9AFC-3523-46F8-ADB2-FEE575A3A2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Date Placeholder 3">
            <a:extLst>
              <a:ext uri="{FF2B5EF4-FFF2-40B4-BE49-F238E27FC236}">
                <a16:creationId xmlns:a16="http://schemas.microsoft.com/office/drawing/2014/main" id="{CC31DAF9-2023-41B7-8EE0-F4FC67AED9EC}"/>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5" name="Footer Placeholder 4">
            <a:extLst>
              <a:ext uri="{FF2B5EF4-FFF2-40B4-BE49-F238E27FC236}">
                <a16:creationId xmlns:a16="http://schemas.microsoft.com/office/drawing/2014/main" id="{49EC2BD0-5248-4FC4-A6D4-3487B3AF88C4}"/>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23B49D7-12F6-43C9-BE68-992BB368953E}"/>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264410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houd van twee">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61E28DBA-0B8E-4029-935E-1D5B490DDD6C}"/>
              </a:ext>
            </a:extLst>
          </p:cNvPr>
          <p:cNvSpPr>
            <a:spLocks noGrp="1"/>
          </p:cNvSpPr>
          <p:nvPr>
            <p:ph sz="half" idx="2"/>
          </p:nvPr>
        </p:nvSpPr>
        <p:spPr>
          <a:xfrm>
            <a:off x="8256588" y="1196975"/>
            <a:ext cx="3132137" cy="4351338"/>
          </a:xfrm>
        </p:spPr>
        <p:txBody>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5" name="Tijdelijke aanduiding voor datum 4">
            <a:extLst>
              <a:ext uri="{FF2B5EF4-FFF2-40B4-BE49-F238E27FC236}">
                <a16:creationId xmlns:a16="http://schemas.microsoft.com/office/drawing/2014/main" id="{67B10484-FFE7-470C-BF18-CBC6E4E97787}"/>
              </a:ext>
            </a:extLst>
          </p:cNvPr>
          <p:cNvSpPr>
            <a:spLocks noGrp="1"/>
          </p:cNvSpPr>
          <p:nvPr>
            <p:ph type="dt" sz="half" idx="10"/>
          </p:nvPr>
        </p:nvSpPr>
        <p:spPr/>
        <p:txBody>
          <a:bodyPr/>
          <a:lstStyle/>
          <a:p>
            <a:fld id="{A64AFEFD-1ADC-4E98-8CEC-2E47AA67B937}" type="datetimeFigureOut">
              <a:rPr lang="nl-NL" smtClean="0"/>
              <a:t>24-2-2025</a:t>
            </a:fld>
            <a:endParaRPr lang="nl-NL"/>
          </a:p>
        </p:txBody>
      </p:sp>
      <p:sp>
        <p:nvSpPr>
          <p:cNvPr id="6" name="Tijdelijke aanduiding voor voettekst 5">
            <a:extLst>
              <a:ext uri="{FF2B5EF4-FFF2-40B4-BE49-F238E27FC236}">
                <a16:creationId xmlns:a16="http://schemas.microsoft.com/office/drawing/2014/main" id="{5CFA9E28-A00E-4BAD-A073-08AEEFEBA8FD}"/>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EEABD85F-4C97-4369-ABB0-9DE6F1E3292B}"/>
              </a:ext>
            </a:extLst>
          </p:cNvPr>
          <p:cNvSpPr>
            <a:spLocks noGrp="1"/>
          </p:cNvSpPr>
          <p:nvPr>
            <p:ph type="sldNum" sz="quarter" idx="12"/>
          </p:nvPr>
        </p:nvSpPr>
        <p:spPr/>
        <p:txBody>
          <a:bodyPr/>
          <a:lstStyle/>
          <a:p>
            <a:fld id="{35A2E3C2-A3AC-47ED-9249-BCF89772E55A}" type="slidenum">
              <a:rPr lang="nl-NL" smtClean="0"/>
              <a:t>‹nr.›</a:t>
            </a:fld>
            <a:endParaRPr lang="nl-NL"/>
          </a:p>
        </p:txBody>
      </p:sp>
    </p:spTree>
    <p:extLst>
      <p:ext uri="{BB962C8B-B14F-4D97-AF65-F5344CB8AC3E}">
        <p14:creationId xmlns:p14="http://schemas.microsoft.com/office/powerpoint/2010/main" val="127047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lleen titel">
    <p:spTree>
      <p:nvGrpSpPr>
        <p:cNvPr id="1" name=""/>
        <p:cNvGrpSpPr/>
        <p:nvPr/>
      </p:nvGrpSpPr>
      <p:grpSpPr>
        <a:xfrm>
          <a:off x="0" y="0"/>
          <a:ext cx="0" cy="0"/>
          <a:chOff x="0" y="0"/>
          <a:chExt cx="0" cy="0"/>
        </a:xfrm>
      </p:grpSpPr>
      <p:pic>
        <p:nvPicPr>
          <p:cNvPr id="6" name="Picture 5" descr="C:\Documents and Settings\dlodder\Bureaublad\POWERPOINT PRESENTATIE-NW-STIJL02.jp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12701"/>
            <a:ext cx="12227984" cy="6870701"/>
          </a:xfrm>
          <a:prstGeom prst="rect">
            <a:avLst/>
          </a:prstGeom>
          <a:noFill/>
        </p:spPr>
      </p:pic>
      <p:sp>
        <p:nvSpPr>
          <p:cNvPr id="7" name="Tekstvak 6"/>
          <p:cNvSpPr txBox="1"/>
          <p:nvPr userDrawn="1"/>
        </p:nvSpPr>
        <p:spPr>
          <a:xfrm>
            <a:off x="285710" y="3000372"/>
            <a:ext cx="10477573" cy="861774"/>
          </a:xfrm>
          <a:prstGeom prst="rect">
            <a:avLst/>
          </a:prstGeom>
          <a:noFill/>
        </p:spPr>
        <p:txBody>
          <a:bodyPr wrap="square" rtlCol="0">
            <a:spAutoFit/>
          </a:bodyPr>
          <a:lstStyle/>
          <a:p>
            <a:r>
              <a:rPr lang="nl-NL" sz="3200" b="1" dirty="0">
                <a:solidFill>
                  <a:schemeClr val="bg1"/>
                </a:solidFill>
                <a:latin typeface="Arial" pitchFamily="34" charset="0"/>
                <a:cs typeface="Arial" pitchFamily="34" charset="0"/>
              </a:rPr>
              <a:t>PowerPoint presentatie Lelystad</a:t>
            </a:r>
          </a:p>
          <a:p>
            <a:endParaRPr lang="nl-NL" sz="1800" dirty="0">
              <a:latin typeface="Arial" pitchFamily="34" charset="0"/>
              <a:cs typeface="Arial" pitchFamily="34" charset="0"/>
            </a:endParaRPr>
          </a:p>
        </p:txBody>
      </p:sp>
      <p:pic>
        <p:nvPicPr>
          <p:cNvPr id="8" name="Picture 2" descr="C:\Documents and Settings\dlodder\Bureaublad\POWERPOINT PRESENTATIE-NW-STIJL01.jpg"/>
          <p:cNvPicPr>
            <a:picLocks noChangeAspect="1" noChangeArrowheads="1"/>
          </p:cNvPicPr>
          <p:nvPr userDrawn="1"/>
        </p:nvPicPr>
        <p:blipFill>
          <a:blip r:embed="rId3" cstate="email">
            <a:extLst>
              <a:ext uri="{28A0092B-C50C-407E-A947-70E740481C1C}">
                <a14:useLocalDpi xmlns:a14="http://schemas.microsoft.com/office/drawing/2010/main" val="0"/>
              </a:ext>
            </a:extLst>
          </a:blip>
          <a:srcRect/>
          <a:stretch>
            <a:fillRect/>
          </a:stretch>
        </p:blipFill>
        <p:spPr bwMode="auto">
          <a:xfrm>
            <a:off x="0" y="0"/>
            <a:ext cx="12227984" cy="6870700"/>
          </a:xfrm>
          <a:prstGeom prst="rect">
            <a:avLst/>
          </a:prstGeom>
          <a:noFill/>
        </p:spPr>
      </p:pic>
    </p:spTree>
    <p:extLst>
      <p:ext uri="{BB962C8B-B14F-4D97-AF65-F5344CB8AC3E}">
        <p14:creationId xmlns:p14="http://schemas.microsoft.com/office/powerpoint/2010/main" val="4248558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91A0E-C1D2-46B4-A1EE-D0F04FAC2557}"/>
              </a:ext>
            </a:extLst>
          </p:cNvPr>
          <p:cNvSpPr>
            <a:spLocks noGrp="1"/>
          </p:cNvSpPr>
          <p:nvPr>
            <p:ph type="title" hasCustomPrompt="1"/>
          </p:nvPr>
        </p:nvSpPr>
        <p:spPr>
          <a:xfrm>
            <a:off x="838200" y="365125"/>
            <a:ext cx="10515600" cy="793115"/>
          </a:xfrm>
        </p:spPr>
        <p:txBody>
          <a:bodyPr>
            <a:normAutofit/>
          </a:bodyPr>
          <a:lstStyle>
            <a:lvl1pPr>
              <a:defRPr sz="4000">
                <a:latin typeface="Aptos" panose="020B0004020202020204" pitchFamily="34" charset="0"/>
              </a:defRPr>
            </a:lvl1pPr>
          </a:lstStyle>
          <a:p>
            <a:r>
              <a:rPr lang="en-US" dirty="0"/>
              <a:t>Click to edit Master title style</a:t>
            </a:r>
            <a:endParaRPr lang="en-NL"/>
          </a:p>
        </p:txBody>
      </p:sp>
      <p:sp>
        <p:nvSpPr>
          <p:cNvPr id="3" name="Content Placeholder 2">
            <a:extLst>
              <a:ext uri="{FF2B5EF4-FFF2-40B4-BE49-F238E27FC236}">
                <a16:creationId xmlns:a16="http://schemas.microsoft.com/office/drawing/2014/main" id="{D7D6C4BB-DD71-4FBF-8930-F2AE01A3B2E6}"/>
              </a:ext>
            </a:extLst>
          </p:cNvPr>
          <p:cNvSpPr>
            <a:spLocks noGrp="1"/>
          </p:cNvSpPr>
          <p:nvPr>
            <p:ph idx="1"/>
          </p:nvPr>
        </p:nvSpPr>
        <p:spPr>
          <a:xfrm>
            <a:off x="838200" y="1493520"/>
            <a:ext cx="10515600" cy="4548506"/>
          </a:xfrm>
        </p:spPr>
        <p:txBody>
          <a:bodyPr>
            <a:normAutofit/>
          </a:bodyPr>
          <a:lstStyle>
            <a:lvl1pPr>
              <a:lnSpc>
                <a:spcPct val="120000"/>
              </a:lnSpc>
              <a:spcBef>
                <a:spcPts val="0"/>
              </a:spcBef>
              <a:defRPr sz="2000"/>
            </a:lvl1pPr>
            <a:lvl2pPr>
              <a:lnSpc>
                <a:spcPct val="120000"/>
              </a:lnSpc>
              <a:spcBef>
                <a:spcPts val="0"/>
              </a:spcBef>
              <a:defRPr sz="2000"/>
            </a:lvl2pPr>
            <a:lvl3pPr>
              <a:lnSpc>
                <a:spcPct val="120000"/>
              </a:lnSpc>
              <a:spcBef>
                <a:spcPts val="0"/>
              </a:spcBef>
              <a:defRPr sz="2000"/>
            </a:lvl3pPr>
            <a:lvl4pPr>
              <a:lnSpc>
                <a:spcPct val="120000"/>
              </a:lnSpc>
              <a:spcBef>
                <a:spcPts val="0"/>
              </a:spcBef>
              <a:defRPr sz="2000"/>
            </a:lvl4pPr>
            <a:lvl5pPr>
              <a:lnSpc>
                <a:spcPct val="120000"/>
              </a:lnSpc>
              <a:spcBef>
                <a:spcPts val="0"/>
              </a:spcBef>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a:p>
        </p:txBody>
      </p:sp>
      <p:sp>
        <p:nvSpPr>
          <p:cNvPr id="4" name="Date Placeholder 3">
            <a:extLst>
              <a:ext uri="{FF2B5EF4-FFF2-40B4-BE49-F238E27FC236}">
                <a16:creationId xmlns:a16="http://schemas.microsoft.com/office/drawing/2014/main" id="{BA5EC3E8-31C9-4B9D-B947-7181D03DFA0F}"/>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5" name="Footer Placeholder 4">
            <a:extLst>
              <a:ext uri="{FF2B5EF4-FFF2-40B4-BE49-F238E27FC236}">
                <a16:creationId xmlns:a16="http://schemas.microsoft.com/office/drawing/2014/main" id="{202610B9-6BFC-4B27-B3F0-9DE3430068EE}"/>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0A65FE93-67F0-4008-8951-C0B3E5C2F539}"/>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3051523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787FC-4AFB-4D0A-AE64-6D11265FCFD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L"/>
          </a:p>
        </p:txBody>
      </p:sp>
      <p:sp>
        <p:nvSpPr>
          <p:cNvPr id="3" name="Text Placeholder 2">
            <a:extLst>
              <a:ext uri="{FF2B5EF4-FFF2-40B4-BE49-F238E27FC236}">
                <a16:creationId xmlns:a16="http://schemas.microsoft.com/office/drawing/2014/main" id="{737258E5-012E-4361-A961-CEEFF3FE12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4AEEBF-6D70-4234-B8E4-9C7E765F451B}"/>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5" name="Footer Placeholder 4">
            <a:extLst>
              <a:ext uri="{FF2B5EF4-FFF2-40B4-BE49-F238E27FC236}">
                <a16:creationId xmlns:a16="http://schemas.microsoft.com/office/drawing/2014/main" id="{77F5E8DF-B866-495E-9990-63E59D5A822C}"/>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9F3AFEF7-B627-4383-BA3A-ADB35327366E}"/>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25358960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6033B-ABC2-42DE-ACFC-7132AD24DACA}"/>
              </a:ext>
            </a:extLst>
          </p:cNvPr>
          <p:cNvSpPr>
            <a:spLocks noGrp="1"/>
          </p:cNvSpPr>
          <p:nvPr>
            <p:ph type="title"/>
          </p:nvPr>
        </p:nvSpPr>
        <p:spPr/>
        <p:txBody>
          <a:bodyPr/>
          <a:lstStyle/>
          <a:p>
            <a:r>
              <a:rPr lang="en-US"/>
              <a:t>Click to edit Master title style</a:t>
            </a:r>
            <a:endParaRPr lang="en-NL"/>
          </a:p>
        </p:txBody>
      </p:sp>
      <p:sp>
        <p:nvSpPr>
          <p:cNvPr id="3" name="Content Placeholder 2">
            <a:extLst>
              <a:ext uri="{FF2B5EF4-FFF2-40B4-BE49-F238E27FC236}">
                <a16:creationId xmlns:a16="http://schemas.microsoft.com/office/drawing/2014/main" id="{89456AC6-C19B-4F89-8FAC-7636CFA68E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Content Placeholder 3">
            <a:extLst>
              <a:ext uri="{FF2B5EF4-FFF2-40B4-BE49-F238E27FC236}">
                <a16:creationId xmlns:a16="http://schemas.microsoft.com/office/drawing/2014/main" id="{0BF733CE-2D3A-4B1B-9133-01A3772E74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Date Placeholder 4">
            <a:extLst>
              <a:ext uri="{FF2B5EF4-FFF2-40B4-BE49-F238E27FC236}">
                <a16:creationId xmlns:a16="http://schemas.microsoft.com/office/drawing/2014/main" id="{A9A5959A-3124-4B5F-8C14-B3A498C2F42B}"/>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6" name="Footer Placeholder 5">
            <a:extLst>
              <a:ext uri="{FF2B5EF4-FFF2-40B4-BE49-F238E27FC236}">
                <a16:creationId xmlns:a16="http://schemas.microsoft.com/office/drawing/2014/main" id="{3B54F744-B03E-4A6A-AB81-8A19A8C20E1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BF98079C-C92D-47F0-A600-D0348BA7307B}"/>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761932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9B7F7-9D9A-4890-B9E5-89E389FBDF4A}"/>
              </a:ext>
            </a:extLst>
          </p:cNvPr>
          <p:cNvSpPr>
            <a:spLocks noGrp="1"/>
          </p:cNvSpPr>
          <p:nvPr>
            <p:ph type="title"/>
          </p:nvPr>
        </p:nvSpPr>
        <p:spPr>
          <a:xfrm>
            <a:off x="839788" y="365125"/>
            <a:ext cx="10515600" cy="1325563"/>
          </a:xfrm>
        </p:spPr>
        <p:txBody>
          <a:bodyPr/>
          <a:lstStyle/>
          <a:p>
            <a:r>
              <a:rPr lang="en-US"/>
              <a:t>Click to edit Master title style</a:t>
            </a:r>
            <a:endParaRPr lang="en-NL"/>
          </a:p>
        </p:txBody>
      </p:sp>
      <p:sp>
        <p:nvSpPr>
          <p:cNvPr id="3" name="Text Placeholder 2">
            <a:extLst>
              <a:ext uri="{FF2B5EF4-FFF2-40B4-BE49-F238E27FC236}">
                <a16:creationId xmlns:a16="http://schemas.microsoft.com/office/drawing/2014/main" id="{DE964776-E153-42A2-A8A4-152CFCEEBAE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ABD305-5D66-4413-9E3D-7350E4817DE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5" name="Text Placeholder 4">
            <a:extLst>
              <a:ext uri="{FF2B5EF4-FFF2-40B4-BE49-F238E27FC236}">
                <a16:creationId xmlns:a16="http://schemas.microsoft.com/office/drawing/2014/main" id="{57567501-7AB7-4CF4-8F8D-82B7A7B883F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89A8E5-D4C1-4190-9536-68B48491D81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7" name="Date Placeholder 6">
            <a:extLst>
              <a:ext uri="{FF2B5EF4-FFF2-40B4-BE49-F238E27FC236}">
                <a16:creationId xmlns:a16="http://schemas.microsoft.com/office/drawing/2014/main" id="{AA236B74-2896-4632-8634-0E5B86ADF7D6}"/>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8" name="Footer Placeholder 7">
            <a:extLst>
              <a:ext uri="{FF2B5EF4-FFF2-40B4-BE49-F238E27FC236}">
                <a16:creationId xmlns:a16="http://schemas.microsoft.com/office/drawing/2014/main" id="{AC17249D-117C-46DD-BD22-BB5D0D5161F0}"/>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52217EA4-E52F-4E72-A414-912A2E832741}"/>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3838251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EF224-8D9E-4F69-9699-FF1F3530FB13}"/>
              </a:ext>
            </a:extLst>
          </p:cNvPr>
          <p:cNvSpPr>
            <a:spLocks noGrp="1"/>
          </p:cNvSpPr>
          <p:nvPr>
            <p:ph type="title"/>
          </p:nvPr>
        </p:nvSpPr>
        <p:spPr/>
        <p:txBody>
          <a:bodyPr/>
          <a:lstStyle/>
          <a:p>
            <a:r>
              <a:rPr lang="en-US"/>
              <a:t>Click to edit Master title style</a:t>
            </a:r>
            <a:endParaRPr lang="en-NL"/>
          </a:p>
        </p:txBody>
      </p:sp>
      <p:sp>
        <p:nvSpPr>
          <p:cNvPr id="3" name="Date Placeholder 2">
            <a:extLst>
              <a:ext uri="{FF2B5EF4-FFF2-40B4-BE49-F238E27FC236}">
                <a16:creationId xmlns:a16="http://schemas.microsoft.com/office/drawing/2014/main" id="{1DA99612-88AD-4167-A8D0-2CD5D0D0D777}"/>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4" name="Footer Placeholder 3">
            <a:extLst>
              <a:ext uri="{FF2B5EF4-FFF2-40B4-BE49-F238E27FC236}">
                <a16:creationId xmlns:a16="http://schemas.microsoft.com/office/drawing/2014/main" id="{5DFAC779-A0A9-4618-85F1-A6FF4B271947}"/>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7CF1E504-D1CA-44F9-8C37-2CC85A30DB9F}"/>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518097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9A7BD-1D71-4B49-B86C-4F6467D219D4}"/>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3" name="Footer Placeholder 2">
            <a:extLst>
              <a:ext uri="{FF2B5EF4-FFF2-40B4-BE49-F238E27FC236}">
                <a16:creationId xmlns:a16="http://schemas.microsoft.com/office/drawing/2014/main" id="{8E969AF2-53D8-490F-9307-41618CFACD3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71E79AD2-1210-47CC-81C2-535902A271AD}"/>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180425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ACA9A-1C62-4562-98A2-28099EB10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Content Placeholder 2">
            <a:extLst>
              <a:ext uri="{FF2B5EF4-FFF2-40B4-BE49-F238E27FC236}">
                <a16:creationId xmlns:a16="http://schemas.microsoft.com/office/drawing/2014/main" id="{8F150361-558D-45B4-9BED-9798C50C99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4" name="Text Placeholder 3">
            <a:extLst>
              <a:ext uri="{FF2B5EF4-FFF2-40B4-BE49-F238E27FC236}">
                <a16:creationId xmlns:a16="http://schemas.microsoft.com/office/drawing/2014/main" id="{C8243D25-D71F-4CFE-9A4A-D2F7B94C06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A455F6-455A-4ACE-8667-2947C1C7466B}"/>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6" name="Footer Placeholder 5">
            <a:extLst>
              <a:ext uri="{FF2B5EF4-FFF2-40B4-BE49-F238E27FC236}">
                <a16:creationId xmlns:a16="http://schemas.microsoft.com/office/drawing/2014/main" id="{BF3FF0C5-F9F3-4FF1-AA7C-A199D41E4866}"/>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0B46DCC5-91A6-4147-92A7-C86369862059}"/>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2491846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1B3-C3C4-4C29-8E04-DF76580B09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L"/>
          </a:p>
        </p:txBody>
      </p:sp>
      <p:sp>
        <p:nvSpPr>
          <p:cNvPr id="3" name="Picture Placeholder 2">
            <a:extLst>
              <a:ext uri="{FF2B5EF4-FFF2-40B4-BE49-F238E27FC236}">
                <a16:creationId xmlns:a16="http://schemas.microsoft.com/office/drawing/2014/main" id="{5873F304-6A7F-4F4D-A286-82A4797F71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42BC63ED-6574-4466-835F-F621E139E4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81BD0E-208B-447B-8847-ECBA6FA4C842}"/>
              </a:ext>
            </a:extLst>
          </p:cNvPr>
          <p:cNvSpPr>
            <a:spLocks noGrp="1"/>
          </p:cNvSpPr>
          <p:nvPr>
            <p:ph type="dt" sz="half" idx="10"/>
          </p:nvPr>
        </p:nvSpPr>
        <p:spPr/>
        <p:txBody>
          <a:bodyPr/>
          <a:lstStyle/>
          <a:p>
            <a:fld id="{1E8D0FAF-28B6-4A87-9643-0D4D2C1FA989}" type="datetimeFigureOut">
              <a:rPr lang="en-NL" smtClean="0"/>
              <a:t>02/24/2025</a:t>
            </a:fld>
            <a:endParaRPr lang="en-NL"/>
          </a:p>
        </p:txBody>
      </p:sp>
      <p:sp>
        <p:nvSpPr>
          <p:cNvPr id="6" name="Footer Placeholder 5">
            <a:extLst>
              <a:ext uri="{FF2B5EF4-FFF2-40B4-BE49-F238E27FC236}">
                <a16:creationId xmlns:a16="http://schemas.microsoft.com/office/drawing/2014/main" id="{1430DDD9-6556-46C5-BB7B-B2425D87CE5E}"/>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6FBC58F7-CA01-4A2E-8DED-208038F386AC}"/>
              </a:ext>
            </a:extLst>
          </p:cNvPr>
          <p:cNvSpPr>
            <a:spLocks noGrp="1"/>
          </p:cNvSpPr>
          <p:nvPr>
            <p:ph type="sldNum" sz="quarter" idx="12"/>
          </p:nvPr>
        </p:nvSpPr>
        <p:spPr/>
        <p:txBody>
          <a:bodyPr/>
          <a:lstStyle/>
          <a:p>
            <a:fld id="{054FA34D-D3AB-4E4C-A881-C9553949FB6B}" type="slidenum">
              <a:rPr lang="en-NL" smtClean="0"/>
              <a:t>‹nr.›</a:t>
            </a:fld>
            <a:endParaRPr lang="en-NL"/>
          </a:p>
        </p:txBody>
      </p:sp>
    </p:spTree>
    <p:extLst>
      <p:ext uri="{BB962C8B-B14F-4D97-AF65-F5344CB8AC3E}">
        <p14:creationId xmlns:p14="http://schemas.microsoft.com/office/powerpoint/2010/main" val="320084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A7793-7427-4009-B18B-6371031B7E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NL"/>
          </a:p>
        </p:txBody>
      </p:sp>
      <p:sp>
        <p:nvSpPr>
          <p:cNvPr id="3" name="Text Placeholder 2">
            <a:extLst>
              <a:ext uri="{FF2B5EF4-FFF2-40B4-BE49-F238E27FC236}">
                <a16:creationId xmlns:a16="http://schemas.microsoft.com/office/drawing/2014/main" id="{1387C417-E0B9-42E4-84CC-4FEE5D7F61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NL"/>
          </a:p>
        </p:txBody>
      </p:sp>
      <p:sp>
        <p:nvSpPr>
          <p:cNvPr id="4" name="Date Placeholder 3">
            <a:extLst>
              <a:ext uri="{FF2B5EF4-FFF2-40B4-BE49-F238E27FC236}">
                <a16:creationId xmlns:a16="http://schemas.microsoft.com/office/drawing/2014/main" id="{7E6F9D2E-3535-48C5-9002-0B1FB70ACFC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D0FAF-28B6-4A87-9643-0D4D2C1FA989}" type="datetimeFigureOut">
              <a:rPr lang="en-NL" smtClean="0"/>
              <a:t>02/24/2025</a:t>
            </a:fld>
            <a:endParaRPr lang="en-NL"/>
          </a:p>
        </p:txBody>
      </p:sp>
      <p:sp>
        <p:nvSpPr>
          <p:cNvPr id="5" name="Footer Placeholder 4">
            <a:extLst>
              <a:ext uri="{FF2B5EF4-FFF2-40B4-BE49-F238E27FC236}">
                <a16:creationId xmlns:a16="http://schemas.microsoft.com/office/drawing/2014/main" id="{99DBE04E-659D-429A-8E1C-F3E07D300A7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EF025F1E-3D6B-49B8-9AFD-1921099D06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4FA34D-D3AB-4E4C-A881-C9553949FB6B}" type="slidenum">
              <a:rPr lang="en-NL" smtClean="0"/>
              <a:t>‹nr.›</a:t>
            </a:fld>
            <a:endParaRPr lang="en-NL"/>
          </a:p>
        </p:txBody>
      </p:sp>
    </p:spTree>
    <p:extLst>
      <p:ext uri="{BB962C8B-B14F-4D97-AF65-F5344CB8AC3E}">
        <p14:creationId xmlns:p14="http://schemas.microsoft.com/office/powerpoint/2010/main" val="738193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3" r:id="rId12"/>
    <p:sldLayoutId id="2147483674" r:id="rId13"/>
  </p:sldLayoutIdLst>
  <p:txStyles>
    <p:titleStyle>
      <a:lvl1pPr algn="l" defTabSz="914400" rtl="0" eaLnBrk="1" latinLnBrk="0" hangingPunct="1">
        <a:lnSpc>
          <a:spcPct val="90000"/>
        </a:lnSpc>
        <a:spcBef>
          <a:spcPct val="0"/>
        </a:spcBef>
        <a:buNone/>
        <a:defRPr lang="en-NL" sz="4000" b="1" i="0" kern="1200">
          <a:solidFill>
            <a:srgbClr val="540A32"/>
          </a:solidFill>
          <a:latin typeface="ABC Diatype" panose="020B0504040202060203" pitchFamily="34" charset="77"/>
          <a:ea typeface="+mj-ea"/>
          <a:cs typeface="+mj-cs"/>
        </a:defRPr>
      </a:lvl1pPr>
    </p:titleStyle>
    <p:bodyStyle>
      <a:lvl1pPr marL="304800" indent="-228600" algn="l" defTabSz="914400" rtl="0" eaLnBrk="1" latinLnBrk="0" hangingPunct="1">
        <a:lnSpc>
          <a:spcPct val="120000"/>
        </a:lnSpc>
        <a:spcBef>
          <a:spcPts val="0"/>
        </a:spcBef>
        <a:buFont typeface="Arial" panose="020B0604020202020204" pitchFamily="34" charset="0"/>
        <a:buChar char="•"/>
        <a:tabLst/>
        <a:defRPr sz="2000" b="0" i="0" kern="1200">
          <a:solidFill>
            <a:srgbClr val="540932"/>
          </a:solidFill>
          <a:latin typeface="ABC Diatype" panose="020B0504040202060203" pitchFamily="34" charset="77"/>
          <a:ea typeface="+mn-ea"/>
          <a:cs typeface="+mn-cs"/>
        </a:defRPr>
      </a:lvl1pPr>
      <a:lvl2pPr marL="0" indent="0" algn="l" defTabSz="914400" rtl="0" eaLnBrk="1" latinLnBrk="0" hangingPunct="1">
        <a:lnSpc>
          <a:spcPct val="120000"/>
        </a:lnSpc>
        <a:spcBef>
          <a:spcPts val="0"/>
        </a:spcBef>
        <a:buFont typeface="Arial" panose="020B0604020202020204" pitchFamily="34" charset="0"/>
        <a:buNone/>
        <a:tabLst/>
        <a:defRPr sz="2000" b="0" i="0" kern="1200">
          <a:solidFill>
            <a:srgbClr val="540932"/>
          </a:solidFill>
          <a:latin typeface="ABC Diatype" panose="020B0504040202060203" pitchFamily="34" charset="77"/>
          <a:ea typeface="+mn-ea"/>
          <a:cs typeface="+mn-cs"/>
        </a:defRPr>
      </a:lvl2pPr>
      <a:lvl3pPr marL="355600" indent="-355600" algn="l" defTabSz="914400" rtl="0" eaLnBrk="1" latinLnBrk="0" hangingPunct="1">
        <a:lnSpc>
          <a:spcPct val="120000"/>
        </a:lnSpc>
        <a:spcBef>
          <a:spcPts val="0"/>
        </a:spcBef>
        <a:buFont typeface="+mj-lt"/>
        <a:buAutoNum type="arabicPeriod"/>
        <a:tabLst/>
        <a:defRPr sz="2000" b="0" i="0" kern="1200">
          <a:solidFill>
            <a:srgbClr val="540932"/>
          </a:solidFill>
          <a:latin typeface="ABC Diatype" panose="020B0504040202060203" pitchFamily="34" charset="77"/>
          <a:ea typeface="+mn-ea"/>
          <a:cs typeface="+mn-cs"/>
        </a:defRPr>
      </a:lvl3pPr>
      <a:lvl4pPr marL="355600" indent="0" algn="l" defTabSz="914400" rtl="0" eaLnBrk="1" latinLnBrk="0" hangingPunct="1">
        <a:lnSpc>
          <a:spcPct val="120000"/>
        </a:lnSpc>
        <a:spcBef>
          <a:spcPts val="0"/>
        </a:spcBef>
        <a:buFont typeface="Arial" panose="020B0604020202020204" pitchFamily="34" charset="0"/>
        <a:buNone/>
        <a:tabLst/>
        <a:defRPr sz="2000" b="1" i="0" kern="1200">
          <a:solidFill>
            <a:srgbClr val="540932"/>
          </a:solidFill>
          <a:latin typeface="ABC Diatype" panose="020B0504040202060203" pitchFamily="34" charset="77"/>
          <a:ea typeface="+mn-ea"/>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sz="1800" b="0" i="0" kern="1200">
          <a:solidFill>
            <a:srgbClr val="540932"/>
          </a:solidFill>
          <a:latin typeface="ABC Diatype" panose="020B0504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txBox="1">
            <a:spLocks noGrp="1"/>
          </p:cNvSpPr>
          <p:nvPr>
            <p:ph type="title" idx="4294967295"/>
          </p:nvPr>
        </p:nvSpPr>
        <p:spPr>
          <a:xfrm>
            <a:off x="236796" y="289626"/>
            <a:ext cx="6735504" cy="95410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Omgevingsvisie Lelystad 2050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800" b="1" i="0" u="none" strike="noStrike" kern="1200" cap="none" spc="0" normalizeH="0" baseline="0" noProof="0" dirty="0">
              <a:ln>
                <a:noFill/>
              </a:ln>
              <a:solidFill>
                <a:schemeClr val="bg1"/>
              </a:solidFill>
              <a:effectLst/>
              <a:uLnTx/>
              <a:uFillTx/>
              <a:latin typeface="Arial" pitchFamily="34" charset="0"/>
              <a:ea typeface="+mn-ea"/>
              <a:cs typeface="Arial" pitchFamily="34" charset="0"/>
            </a:endParaRPr>
          </a:p>
        </p:txBody>
      </p:sp>
      <p:sp>
        <p:nvSpPr>
          <p:cNvPr id="5" name="Tekstvak 4"/>
          <p:cNvSpPr txBox="1"/>
          <p:nvPr/>
        </p:nvSpPr>
        <p:spPr>
          <a:xfrm>
            <a:off x="1738282" y="3000372"/>
            <a:ext cx="6786610" cy="2585323"/>
          </a:xfrm>
          <a:prstGeom prst="rect">
            <a:avLst/>
          </a:prstGeom>
          <a:noFill/>
        </p:spPr>
        <p:txBody>
          <a:bodyPr wrap="square" rtlCol="0">
            <a:spAutoFit/>
          </a:bodyPr>
          <a:lstStyle/>
          <a:p>
            <a:r>
              <a:rPr lang="nl-NL" sz="2400" dirty="0">
                <a:solidFill>
                  <a:schemeClr val="tx2">
                    <a:lumMod val="75000"/>
                  </a:schemeClr>
                </a:solidFill>
                <a:latin typeface="Arial" pitchFamily="34" charset="0"/>
                <a:cs typeface="Arial" pitchFamily="34" charset="0"/>
              </a:rPr>
              <a:t>6 februari 2025</a:t>
            </a:r>
          </a:p>
          <a:p>
            <a:r>
              <a:rPr lang="nl-NL" sz="2400" dirty="0">
                <a:solidFill>
                  <a:schemeClr val="tx2">
                    <a:lumMod val="75000"/>
                  </a:schemeClr>
                </a:solidFill>
                <a:latin typeface="Arial" pitchFamily="34" charset="0"/>
                <a:cs typeface="Arial" pitchFamily="34" charset="0"/>
              </a:rPr>
              <a:t>Martin van Meurs</a:t>
            </a:r>
          </a:p>
          <a:p>
            <a:r>
              <a:rPr lang="nl-NL" sz="2400" dirty="0">
                <a:solidFill>
                  <a:schemeClr val="tx2">
                    <a:lumMod val="75000"/>
                  </a:schemeClr>
                </a:solidFill>
                <a:latin typeface="Arial" pitchFamily="34" charset="0"/>
                <a:cs typeface="Arial" pitchFamily="34" charset="0"/>
              </a:rPr>
              <a:t>Procesmanager Omgevingsvisie 2050</a:t>
            </a:r>
          </a:p>
          <a:p>
            <a:endParaRPr lang="nl-NL" sz="2400" dirty="0">
              <a:solidFill>
                <a:schemeClr val="tx2">
                  <a:lumMod val="75000"/>
                </a:schemeClr>
              </a:solidFill>
              <a:latin typeface="Arial" pitchFamily="34" charset="0"/>
              <a:cs typeface="Arial" pitchFamily="34" charset="0"/>
            </a:endParaRPr>
          </a:p>
          <a:p>
            <a:r>
              <a:rPr lang="nl-NL" sz="2400" dirty="0">
                <a:solidFill>
                  <a:schemeClr val="tx2">
                    <a:lumMod val="75000"/>
                  </a:schemeClr>
                </a:solidFill>
                <a:latin typeface="Arial" pitchFamily="34" charset="0"/>
                <a:cs typeface="Arial" pitchFamily="34" charset="0"/>
              </a:rPr>
              <a:t>Froukje van de Klundert</a:t>
            </a:r>
          </a:p>
          <a:p>
            <a:r>
              <a:rPr lang="nl-NL" sz="2400" dirty="0">
                <a:solidFill>
                  <a:schemeClr val="tx2">
                    <a:lumMod val="75000"/>
                  </a:schemeClr>
                </a:solidFill>
                <a:latin typeface="Arial" pitchFamily="34" charset="0"/>
                <a:cs typeface="Arial" pitchFamily="34" charset="0"/>
              </a:rPr>
              <a:t>Stedenbouwkundige bureau </a:t>
            </a:r>
            <a:r>
              <a:rPr lang="nl-NL" sz="2400" dirty="0" err="1">
                <a:solidFill>
                  <a:schemeClr val="tx2">
                    <a:lumMod val="75000"/>
                  </a:schemeClr>
                </a:solidFill>
                <a:latin typeface="Arial" pitchFamily="34" charset="0"/>
                <a:cs typeface="Arial" pitchFamily="34" charset="0"/>
              </a:rPr>
              <a:t>Posad</a:t>
            </a:r>
            <a:r>
              <a:rPr lang="nl-NL" sz="2400" dirty="0">
                <a:solidFill>
                  <a:schemeClr val="tx2">
                    <a:lumMod val="75000"/>
                  </a:schemeClr>
                </a:solidFill>
                <a:latin typeface="Arial" pitchFamily="34" charset="0"/>
                <a:cs typeface="Arial" pitchFamily="34" charset="0"/>
              </a:rPr>
              <a:t> </a:t>
            </a:r>
            <a:r>
              <a:rPr lang="nl-NL" sz="2400" dirty="0" err="1">
                <a:solidFill>
                  <a:schemeClr val="tx2">
                    <a:lumMod val="75000"/>
                  </a:schemeClr>
                </a:solidFill>
                <a:latin typeface="Arial" pitchFamily="34" charset="0"/>
                <a:cs typeface="Arial" pitchFamily="34" charset="0"/>
              </a:rPr>
              <a:t>Maxwan</a:t>
            </a:r>
            <a:endParaRPr lang="nl-NL" sz="2400" dirty="0">
              <a:solidFill>
                <a:schemeClr val="tx2">
                  <a:lumMod val="75000"/>
                </a:schemeClr>
              </a:solidFill>
              <a:latin typeface="Arial" pitchFamily="34" charset="0"/>
              <a:cs typeface="Arial" pitchFamily="34" charset="0"/>
            </a:endParaRPr>
          </a:p>
          <a:p>
            <a:endParaRPr lang="nl-NL" dirty="0">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45A36E-56BC-14D3-A40A-272600CAAE99}"/>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7141B46D-28F0-99A4-165A-A892542BB6EA}"/>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BatonTurbo"/>
                <a:ea typeface="+mj-ea"/>
                <a:cs typeface="+mj-cs"/>
              </a:rPr>
              <a:t>Beoordeling </a:t>
            </a:r>
            <a:r>
              <a:rPr kumimoji="0" lang="nl-NL" sz="3600" b="1" i="0" u="none" strike="noStrike" kern="1200" cap="none" spc="0" normalizeH="0" baseline="0" noProof="0" dirty="0" err="1">
                <a:ln>
                  <a:noFill/>
                </a:ln>
                <a:solidFill>
                  <a:srgbClr val="540A32"/>
                </a:solidFill>
                <a:effectLst/>
                <a:uLnTx/>
                <a:uFillTx/>
                <a:latin typeface="BatonTurbo"/>
                <a:ea typeface="+mj-ea"/>
                <a:cs typeface="+mj-cs"/>
              </a:rPr>
              <a:t>adhv</a:t>
            </a:r>
            <a:r>
              <a:rPr kumimoji="0" lang="nl-NL" sz="3600" b="1" i="0" u="none" strike="noStrike" kern="1200" cap="none" spc="0" normalizeH="0" baseline="0" noProof="0" dirty="0">
                <a:ln>
                  <a:noFill/>
                </a:ln>
                <a:solidFill>
                  <a:srgbClr val="540A32"/>
                </a:solidFill>
                <a:effectLst/>
                <a:uLnTx/>
                <a:uFillTx/>
                <a:latin typeface="BatonTurbo"/>
                <a:ea typeface="+mj-ea"/>
                <a:cs typeface="+mj-cs"/>
              </a:rPr>
              <a:t> ambities</a:t>
            </a:r>
          </a:p>
        </p:txBody>
      </p:sp>
      <p:sp>
        <p:nvSpPr>
          <p:cNvPr id="8" name="Tekstvak 7">
            <a:extLst>
              <a:ext uri="{FF2B5EF4-FFF2-40B4-BE49-F238E27FC236}">
                <a16:creationId xmlns:a16="http://schemas.microsoft.com/office/drawing/2014/main" id="{706DF793-5391-A598-287C-560DC609B532}"/>
              </a:ext>
              <a:ext uri="{C183D7F6-B498-43B3-948B-1728B52AA6E4}">
                <adec:decorative xmlns:adec="http://schemas.microsoft.com/office/drawing/2017/decorative" val="1"/>
              </a:ext>
            </a:extLst>
          </p:cNvPr>
          <p:cNvSpPr txBox="1"/>
          <p:nvPr/>
        </p:nvSpPr>
        <p:spPr>
          <a:xfrm>
            <a:off x="785385" y="902356"/>
            <a:ext cx="3197830" cy="646331"/>
          </a:xfrm>
          <a:prstGeom prst="rect">
            <a:avLst/>
          </a:prstGeom>
          <a:noFill/>
        </p:spPr>
        <p:txBody>
          <a:bodyPr wrap="square">
            <a:spAutoFit/>
          </a:bodyPr>
          <a:lstStyle/>
          <a:p>
            <a:r>
              <a:rPr lang="nl-NL" sz="1200" b="1" dirty="0">
                <a:latin typeface="Baton Turbo" panose="020B0503030202060203" pitchFamily="34" charset="0"/>
              </a:rPr>
              <a:t>Goed</a:t>
            </a:r>
            <a:r>
              <a:rPr lang="nl-NL" sz="1200" dirty="0">
                <a:latin typeface="Baton Turbo" panose="020B0503030202060203" pitchFamily="34" charset="0"/>
              </a:rPr>
              <a:t> (door iedereen positief beoordeeld)</a:t>
            </a:r>
          </a:p>
          <a:p>
            <a:r>
              <a:rPr lang="nl-NL" sz="1200" b="1" dirty="0">
                <a:latin typeface="Baton Turbo" panose="020B0503030202060203" pitchFamily="34" charset="0"/>
              </a:rPr>
              <a:t>Twijfel </a:t>
            </a:r>
            <a:r>
              <a:rPr lang="nl-NL" sz="1200" dirty="0">
                <a:latin typeface="Baton Turbo" panose="020B0503030202060203" pitchFamily="34" charset="0"/>
              </a:rPr>
              <a:t>(positieve en negatieve input)</a:t>
            </a:r>
          </a:p>
          <a:p>
            <a:r>
              <a:rPr lang="nl-NL" sz="1200" b="1" dirty="0">
                <a:latin typeface="Baton Turbo" panose="020B0503030202060203" pitchFamily="34" charset="0"/>
              </a:rPr>
              <a:t>Slecht</a:t>
            </a:r>
            <a:r>
              <a:rPr lang="nl-NL" sz="1200" dirty="0">
                <a:latin typeface="Baton Turbo" panose="020B0503030202060203" pitchFamily="34" charset="0"/>
              </a:rPr>
              <a:t> (door iedereen negatief beoordeeld)</a:t>
            </a:r>
          </a:p>
        </p:txBody>
      </p:sp>
      <p:sp>
        <p:nvSpPr>
          <p:cNvPr id="10" name="Rechthoek 9">
            <a:extLst>
              <a:ext uri="{FF2B5EF4-FFF2-40B4-BE49-F238E27FC236}">
                <a16:creationId xmlns:a16="http://schemas.microsoft.com/office/drawing/2014/main" id="{512C469C-BF80-257E-CDDA-19764EF7F236}"/>
              </a:ext>
              <a:ext uri="{C183D7F6-B498-43B3-948B-1728B52AA6E4}">
                <adec:decorative xmlns:adec="http://schemas.microsoft.com/office/drawing/2017/decorative" val="1"/>
              </a:ext>
            </a:extLst>
          </p:cNvPr>
          <p:cNvSpPr/>
          <p:nvPr/>
        </p:nvSpPr>
        <p:spPr>
          <a:xfrm>
            <a:off x="415164" y="949555"/>
            <a:ext cx="370221" cy="147196"/>
          </a:xfrm>
          <a:prstGeom prst="rect">
            <a:avLst/>
          </a:prstGeom>
          <a:solidFill>
            <a:srgbClr val="77CB3F"/>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DE0A7B6D-20C0-61AC-38C5-A197700D1B67}"/>
              </a:ext>
              <a:ext uri="{C183D7F6-B498-43B3-948B-1728B52AA6E4}">
                <adec:decorative xmlns:adec="http://schemas.microsoft.com/office/drawing/2017/decorative" val="1"/>
              </a:ext>
            </a:extLst>
          </p:cNvPr>
          <p:cNvSpPr/>
          <p:nvPr/>
        </p:nvSpPr>
        <p:spPr>
          <a:xfrm>
            <a:off x="415164" y="1143950"/>
            <a:ext cx="370221" cy="147196"/>
          </a:xfrm>
          <a:prstGeom prst="rect">
            <a:avLst/>
          </a:prstGeom>
          <a:solidFill>
            <a:srgbClr val="FFDE6A"/>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sp>
        <p:nvSpPr>
          <p:cNvPr id="12" name="Rechthoek 11">
            <a:extLst>
              <a:ext uri="{FF2B5EF4-FFF2-40B4-BE49-F238E27FC236}">
                <a16:creationId xmlns:a16="http://schemas.microsoft.com/office/drawing/2014/main" id="{17F2C95B-63E0-D19F-B635-186C5198FA3B}"/>
              </a:ext>
              <a:ext uri="{C183D7F6-B498-43B3-948B-1728B52AA6E4}">
                <adec:decorative xmlns:adec="http://schemas.microsoft.com/office/drawing/2017/decorative" val="1"/>
              </a:ext>
            </a:extLst>
          </p:cNvPr>
          <p:cNvSpPr/>
          <p:nvPr/>
        </p:nvSpPr>
        <p:spPr>
          <a:xfrm>
            <a:off x="415164" y="1333158"/>
            <a:ext cx="370221" cy="147196"/>
          </a:xfrm>
          <a:prstGeom prst="rect">
            <a:avLst/>
          </a:prstGeom>
          <a:solidFill>
            <a:srgbClr val="E84D4B"/>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l-NL"/>
          </a:p>
        </p:txBody>
      </p:sp>
      <p:pic>
        <p:nvPicPr>
          <p:cNvPr id="6" name="Afbeelding 5" descr="Plaatje van beoordeling denkrichting Natuurinclusief en duurzaam Lelystad aan de hand van ambities gemeente Lelystad">
            <a:extLst>
              <a:ext uri="{FF2B5EF4-FFF2-40B4-BE49-F238E27FC236}">
                <a16:creationId xmlns:a16="http://schemas.microsoft.com/office/drawing/2014/main" id="{1E789B32-A8A1-12BB-4273-0D2E8157676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36252" y="2368350"/>
            <a:ext cx="3634879" cy="2724584"/>
          </a:xfrm>
          <a:prstGeom prst="rect">
            <a:avLst/>
          </a:prstGeom>
        </p:spPr>
      </p:pic>
      <p:sp>
        <p:nvSpPr>
          <p:cNvPr id="7" name="Tekstvak 6">
            <a:extLst>
              <a:ext uri="{FF2B5EF4-FFF2-40B4-BE49-F238E27FC236}">
                <a16:creationId xmlns:a16="http://schemas.microsoft.com/office/drawing/2014/main" id="{A2D792E2-51BF-6455-F244-70F476923BFC}"/>
              </a:ext>
            </a:extLst>
          </p:cNvPr>
          <p:cNvSpPr txBox="1"/>
          <p:nvPr/>
        </p:nvSpPr>
        <p:spPr>
          <a:xfrm>
            <a:off x="299192" y="5190830"/>
            <a:ext cx="2637700" cy="523220"/>
          </a:xfrm>
          <a:prstGeom prst="rect">
            <a:avLst/>
          </a:prstGeom>
          <a:solidFill>
            <a:srgbClr val="FFDB7F"/>
          </a:solidFill>
        </p:spPr>
        <p:txBody>
          <a:bodyPr wrap="square" rtlCol="0">
            <a:spAutoFit/>
          </a:bodyPr>
          <a:lstStyle/>
          <a:p>
            <a:r>
              <a:rPr lang="nl-NL" sz="1400" b="1" dirty="0">
                <a:solidFill>
                  <a:srgbClr val="540932"/>
                </a:solidFill>
                <a:latin typeface="Baton Turbo" panose="020B0503030202060203" pitchFamily="34" charset="0"/>
              </a:rPr>
              <a:t>Natuurinclusief </a:t>
            </a:r>
          </a:p>
          <a:p>
            <a:r>
              <a:rPr lang="nl-NL" sz="1400" b="1" dirty="0">
                <a:solidFill>
                  <a:srgbClr val="540932"/>
                </a:solidFill>
                <a:latin typeface="Baton Turbo" panose="020B0503030202060203" pitchFamily="34" charset="0"/>
              </a:rPr>
              <a:t>en duurzaam Lelystad</a:t>
            </a:r>
          </a:p>
        </p:txBody>
      </p:sp>
      <p:pic>
        <p:nvPicPr>
          <p:cNvPr id="5" name="Afbeelding 4" descr="Plaatje van beoordeling denkrichting Sociaal veerkrachtig Lelystad aan de hand van ambities gemeente Lelystad">
            <a:extLst>
              <a:ext uri="{FF2B5EF4-FFF2-40B4-BE49-F238E27FC236}">
                <a16:creationId xmlns:a16="http://schemas.microsoft.com/office/drawing/2014/main" id="{1061330F-1D37-F60E-79FF-4774110EB2F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40328" y="2368350"/>
            <a:ext cx="3638423" cy="2727241"/>
          </a:xfrm>
          <a:prstGeom prst="rect">
            <a:avLst/>
          </a:prstGeom>
        </p:spPr>
      </p:pic>
      <p:sp>
        <p:nvSpPr>
          <p:cNvPr id="13" name="Tekstvak 12">
            <a:extLst>
              <a:ext uri="{FF2B5EF4-FFF2-40B4-BE49-F238E27FC236}">
                <a16:creationId xmlns:a16="http://schemas.microsoft.com/office/drawing/2014/main" id="{6401AB65-57A5-14A4-E035-9BC2460C20EF}"/>
              </a:ext>
            </a:extLst>
          </p:cNvPr>
          <p:cNvSpPr txBox="1"/>
          <p:nvPr/>
        </p:nvSpPr>
        <p:spPr>
          <a:xfrm>
            <a:off x="3327379" y="5204729"/>
            <a:ext cx="2637700" cy="523220"/>
          </a:xfrm>
          <a:prstGeom prst="rect">
            <a:avLst/>
          </a:prstGeom>
          <a:solidFill>
            <a:srgbClr val="E57C8D"/>
          </a:solidFill>
        </p:spPr>
        <p:txBody>
          <a:bodyPr wrap="square" rtlCol="0">
            <a:spAutoFit/>
          </a:bodyPr>
          <a:lstStyle/>
          <a:p>
            <a:r>
              <a:rPr lang="nl-NL" sz="1400" b="1" dirty="0">
                <a:solidFill>
                  <a:srgbClr val="540932"/>
                </a:solidFill>
                <a:latin typeface="Baton Turbo" panose="020B0503030202060203" pitchFamily="34" charset="0"/>
              </a:rPr>
              <a:t>Sociaal veerkrachtig Lelystad</a:t>
            </a:r>
          </a:p>
          <a:p>
            <a:endParaRPr lang="nl-NL" sz="1400" b="1" dirty="0">
              <a:solidFill>
                <a:srgbClr val="540932"/>
              </a:solidFill>
              <a:latin typeface="Baton Turbo" panose="020B0503030202060203" pitchFamily="34" charset="0"/>
            </a:endParaRPr>
          </a:p>
        </p:txBody>
      </p:sp>
      <p:pic>
        <p:nvPicPr>
          <p:cNvPr id="3" name="Afbeelding 2" descr="Plaatje van beoordeling denkrichting Gezond en beleefbaar Lelystad aan de hand van ambities gemeente Lelystad">
            <a:extLst>
              <a:ext uri="{FF2B5EF4-FFF2-40B4-BE49-F238E27FC236}">
                <a16:creationId xmlns:a16="http://schemas.microsoft.com/office/drawing/2014/main" id="{28AE03DB-8761-C3A4-4F48-0F901A406F88}"/>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20459" y="2371008"/>
            <a:ext cx="3634878" cy="2724584"/>
          </a:xfrm>
          <a:prstGeom prst="rect">
            <a:avLst/>
          </a:prstGeom>
        </p:spPr>
      </p:pic>
      <p:sp>
        <p:nvSpPr>
          <p:cNvPr id="14" name="Tekstvak 13">
            <a:extLst>
              <a:ext uri="{FF2B5EF4-FFF2-40B4-BE49-F238E27FC236}">
                <a16:creationId xmlns:a16="http://schemas.microsoft.com/office/drawing/2014/main" id="{348E8E86-3874-75C6-2AD1-1207DAE8CEF3}"/>
              </a:ext>
            </a:extLst>
          </p:cNvPr>
          <p:cNvSpPr txBox="1"/>
          <p:nvPr/>
        </p:nvSpPr>
        <p:spPr>
          <a:xfrm>
            <a:off x="6343959" y="5201246"/>
            <a:ext cx="2637700" cy="523220"/>
          </a:xfrm>
          <a:prstGeom prst="rect">
            <a:avLst/>
          </a:prstGeom>
          <a:solidFill>
            <a:srgbClr val="F7C4EF"/>
          </a:solidFill>
        </p:spPr>
        <p:txBody>
          <a:bodyPr wrap="square" rtlCol="0">
            <a:spAutoFit/>
          </a:bodyPr>
          <a:lstStyle/>
          <a:p>
            <a:r>
              <a:rPr lang="nl-NL" sz="1400" b="1" dirty="0">
                <a:solidFill>
                  <a:srgbClr val="540932"/>
                </a:solidFill>
                <a:latin typeface="Baton Turbo" panose="020B0503030202060203" pitchFamily="34" charset="0"/>
              </a:rPr>
              <a:t>Gezond en </a:t>
            </a:r>
          </a:p>
          <a:p>
            <a:r>
              <a:rPr lang="nl-NL" sz="1400" b="1" dirty="0">
                <a:solidFill>
                  <a:srgbClr val="540932"/>
                </a:solidFill>
                <a:latin typeface="Baton Turbo" panose="020B0503030202060203" pitchFamily="34" charset="0"/>
              </a:rPr>
              <a:t>beleefbaar Lelystad</a:t>
            </a:r>
          </a:p>
        </p:txBody>
      </p:sp>
      <p:pic>
        <p:nvPicPr>
          <p:cNvPr id="9" name="Afbeelding 8" descr="Plaatje van beoordeling denkrichting Economisch sterk Lelystad aan de hand van ambities gemeente Lelystad">
            <a:extLst>
              <a:ext uri="{FF2B5EF4-FFF2-40B4-BE49-F238E27FC236}">
                <a16:creationId xmlns:a16="http://schemas.microsoft.com/office/drawing/2014/main" id="{5A394678-607A-A973-09C3-331941E11C0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919337" y="2368350"/>
            <a:ext cx="3638423" cy="2727241"/>
          </a:xfrm>
          <a:prstGeom prst="rect">
            <a:avLst/>
          </a:prstGeom>
        </p:spPr>
      </p:pic>
      <p:sp>
        <p:nvSpPr>
          <p:cNvPr id="17" name="Tekstvak 16">
            <a:extLst>
              <a:ext uri="{FF2B5EF4-FFF2-40B4-BE49-F238E27FC236}">
                <a16:creationId xmlns:a16="http://schemas.microsoft.com/office/drawing/2014/main" id="{963B4DDE-E7D9-C12E-07FB-E6EE986C4357}"/>
              </a:ext>
            </a:extLst>
          </p:cNvPr>
          <p:cNvSpPr txBox="1"/>
          <p:nvPr/>
        </p:nvSpPr>
        <p:spPr>
          <a:xfrm>
            <a:off x="9315564" y="5201246"/>
            <a:ext cx="2648570" cy="523220"/>
          </a:xfrm>
          <a:prstGeom prst="rect">
            <a:avLst/>
          </a:prstGeom>
          <a:solidFill>
            <a:srgbClr val="C2ABDF"/>
          </a:solidFill>
        </p:spPr>
        <p:txBody>
          <a:bodyPr wrap="square" rtlCol="0">
            <a:spAutoFit/>
          </a:bodyPr>
          <a:lstStyle/>
          <a:p>
            <a:r>
              <a:rPr lang="nl-NL" sz="1400" b="1" dirty="0">
                <a:solidFill>
                  <a:srgbClr val="540932"/>
                </a:solidFill>
                <a:latin typeface="Baton Turbo" panose="020B0503030202060203" pitchFamily="34" charset="0"/>
              </a:rPr>
              <a:t>Economisch sterk Lelystad</a:t>
            </a:r>
          </a:p>
          <a:p>
            <a:endParaRPr lang="nl-NL" sz="1400" b="1" dirty="0">
              <a:solidFill>
                <a:srgbClr val="540932"/>
              </a:solidFill>
              <a:latin typeface="Baton Turbo" panose="020B0503030202060203" pitchFamily="34" charset="0"/>
            </a:endParaRPr>
          </a:p>
        </p:txBody>
      </p:sp>
    </p:spTree>
    <p:extLst>
      <p:ext uri="{BB962C8B-B14F-4D97-AF65-F5344CB8AC3E}">
        <p14:creationId xmlns:p14="http://schemas.microsoft.com/office/powerpoint/2010/main" val="204575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9C94"/>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4C1461-3DF6-C52A-F5CD-09B4BF1F952D}"/>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Woningbouwopgave</a:t>
            </a:r>
          </a:p>
        </p:txBody>
      </p:sp>
    </p:spTree>
    <p:extLst>
      <p:ext uri="{BB962C8B-B14F-4D97-AF65-F5344CB8AC3E}">
        <p14:creationId xmlns:p14="http://schemas.microsoft.com/office/powerpoint/2010/main" val="2837632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596E997-1F7A-8484-16F0-27C12CEC89C7}"/>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Groeien om los te komen van de ICL-bijdrage</a:t>
            </a:r>
          </a:p>
        </p:txBody>
      </p:sp>
      <p:sp>
        <p:nvSpPr>
          <p:cNvPr id="8" name="TextBox 5">
            <a:extLst>
              <a:ext uri="{FF2B5EF4-FFF2-40B4-BE49-F238E27FC236}">
                <a16:creationId xmlns:a16="http://schemas.microsoft.com/office/drawing/2014/main" id="{EC7F3868-B8A9-FD95-E7CB-7B4ED984744A}"/>
              </a:ext>
            </a:extLst>
          </p:cNvPr>
          <p:cNvSpPr txBox="1"/>
          <p:nvPr/>
        </p:nvSpPr>
        <p:spPr>
          <a:xfrm>
            <a:off x="299191" y="1213674"/>
            <a:ext cx="10753897" cy="1286378"/>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Zorgen dat Lelystad voldoende inwoners heeft om “de eigen broek op te houden”. Dat is berekend op 120.000 inwoners. Daarvoor heeft Lelystad nog </a:t>
            </a:r>
            <a:r>
              <a:rPr lang="nl-NL" dirty="0">
                <a:solidFill>
                  <a:srgbClr val="FF0000"/>
                </a:solidFill>
                <a:latin typeface="FT Aktual Book" panose="020B0004010101010101" pitchFamily="34" charset="0"/>
              </a:rPr>
              <a:t>20.000 woningen </a:t>
            </a:r>
            <a:r>
              <a:rPr lang="nl-NL" dirty="0">
                <a:solidFill>
                  <a:srgbClr val="540932"/>
                </a:solidFill>
                <a:latin typeface="FT Aktual Book" panose="020B0004010101010101" pitchFamily="34" charset="0"/>
              </a:rPr>
              <a:t>nodig. Deze zitten grotendeels al in de planvorming.</a:t>
            </a:r>
          </a:p>
        </p:txBody>
      </p:sp>
      <p:pic>
        <p:nvPicPr>
          <p:cNvPr id="2" name="Picture 8" descr="A map of a city&#10;&#10;Description automatically generated">
            <a:extLst>
              <a:ext uri="{FF2B5EF4-FFF2-40B4-BE49-F238E27FC236}">
                <a16:creationId xmlns:a16="http://schemas.microsoft.com/office/drawing/2014/main" id="{F2FEC36B-6E10-B0A4-41A0-102EFDF259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47490" y="2638097"/>
            <a:ext cx="3873062" cy="3873062"/>
          </a:xfrm>
          <a:prstGeom prst="rect">
            <a:avLst/>
          </a:prstGeom>
        </p:spPr>
      </p:pic>
    </p:spTree>
    <p:extLst>
      <p:ext uri="{BB962C8B-B14F-4D97-AF65-F5344CB8AC3E}">
        <p14:creationId xmlns:p14="http://schemas.microsoft.com/office/powerpoint/2010/main" val="83989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C5223-C191-B9A3-8A3B-CAE0BDCADECF}"/>
            </a:ext>
          </a:extLst>
        </p:cNvPr>
        <p:cNvGrpSpPr/>
        <p:nvPr/>
      </p:nvGrpSpPr>
      <p:grpSpPr>
        <a:xfrm>
          <a:off x="0" y="0"/>
          <a:ext cx="0" cy="0"/>
          <a:chOff x="0" y="0"/>
          <a:chExt cx="0" cy="0"/>
        </a:xfrm>
      </p:grpSpPr>
      <p:sp>
        <p:nvSpPr>
          <p:cNvPr id="7" name="Titel 1">
            <a:extLst>
              <a:ext uri="{FF2B5EF4-FFF2-40B4-BE49-F238E27FC236}">
                <a16:creationId xmlns:a16="http://schemas.microsoft.com/office/drawing/2014/main" id="{5FEC1988-855D-A129-8F2F-1652AC14170E}"/>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Groeien om los te komen van de ICL-bijdrage</a:t>
            </a:r>
            <a:b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br>
            <a:endPar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endParaRPr>
          </a:p>
        </p:txBody>
      </p:sp>
      <p:sp>
        <p:nvSpPr>
          <p:cNvPr id="8" name="TextBox 5">
            <a:extLst>
              <a:ext uri="{FF2B5EF4-FFF2-40B4-BE49-F238E27FC236}">
                <a16:creationId xmlns:a16="http://schemas.microsoft.com/office/drawing/2014/main" id="{E4E3F8BD-9754-05D7-ECED-BC8E41407FA5}"/>
              </a:ext>
            </a:extLst>
          </p:cNvPr>
          <p:cNvSpPr txBox="1"/>
          <p:nvPr/>
        </p:nvSpPr>
        <p:spPr>
          <a:xfrm>
            <a:off x="299191" y="1213674"/>
            <a:ext cx="10753897" cy="1286378"/>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Zorgen dat Lelystad voldoende inwoners heeft om “de eigen broek op te houden”. Dat is berekend op 120.000 inwoners. Daarvoor heeft Lelystad nog </a:t>
            </a:r>
            <a:r>
              <a:rPr lang="nl-NL" dirty="0">
                <a:solidFill>
                  <a:srgbClr val="FF0000"/>
                </a:solidFill>
                <a:latin typeface="FT Aktual Book" panose="020B0004010101010101" pitchFamily="34" charset="0"/>
              </a:rPr>
              <a:t>20.000 woningen </a:t>
            </a:r>
            <a:r>
              <a:rPr lang="nl-NL" dirty="0">
                <a:solidFill>
                  <a:srgbClr val="540932"/>
                </a:solidFill>
                <a:latin typeface="FT Aktual Book" panose="020B0004010101010101" pitchFamily="34" charset="0"/>
              </a:rPr>
              <a:t>nodig. Deze zitten grotendeels al in de planvorming.</a:t>
            </a:r>
          </a:p>
        </p:txBody>
      </p:sp>
      <p:sp>
        <p:nvSpPr>
          <p:cNvPr id="3" name="TextBox 5">
            <a:extLst>
              <a:ext uri="{FF2B5EF4-FFF2-40B4-BE49-F238E27FC236}">
                <a16:creationId xmlns:a16="http://schemas.microsoft.com/office/drawing/2014/main" id="{202B70B2-F46A-3678-86B8-C959062B67EC}"/>
              </a:ext>
            </a:extLst>
          </p:cNvPr>
          <p:cNvSpPr txBox="1"/>
          <p:nvPr/>
        </p:nvSpPr>
        <p:spPr>
          <a:xfrm>
            <a:off x="299192" y="3242989"/>
            <a:ext cx="3998978" cy="870879"/>
          </a:xfrm>
          <a:prstGeom prst="rect">
            <a:avLst/>
          </a:prstGeom>
          <a:noFill/>
        </p:spPr>
        <p:txBody>
          <a:bodyPr wrap="square">
            <a:spAutoFit/>
          </a:bodyPr>
          <a:lstStyle/>
          <a:p>
            <a:pPr algn="l">
              <a:lnSpc>
                <a:spcPct val="150000"/>
              </a:lnSpc>
            </a:pPr>
            <a:r>
              <a:rPr lang="nl-NL" b="1" dirty="0">
                <a:solidFill>
                  <a:srgbClr val="540932"/>
                </a:solidFill>
                <a:latin typeface="FT Aktual Book" panose="020B0004010101010101" pitchFamily="34" charset="0"/>
              </a:rPr>
              <a:t>Maar mogelijk </a:t>
            </a:r>
            <a:r>
              <a:rPr lang="nl-NL" b="1" dirty="0">
                <a:solidFill>
                  <a:srgbClr val="FF0000"/>
                </a:solidFill>
                <a:latin typeface="FT Aktual Book" panose="020B0004010101010101" pitchFamily="34" charset="0"/>
              </a:rPr>
              <a:t>extra woningen </a:t>
            </a:r>
            <a:r>
              <a:rPr lang="nl-NL" b="1" dirty="0">
                <a:solidFill>
                  <a:srgbClr val="540932"/>
                </a:solidFill>
                <a:latin typeface="FT Aktual Book" panose="020B0004010101010101" pitchFamily="34" charset="0"/>
              </a:rPr>
              <a:t>om bij te dragen nationale opgave.</a:t>
            </a:r>
          </a:p>
        </p:txBody>
      </p:sp>
      <p:pic>
        <p:nvPicPr>
          <p:cNvPr id="2" name="Picture 8">
            <a:extLst>
              <a:ext uri="{FF2B5EF4-FFF2-40B4-BE49-F238E27FC236}">
                <a16:creationId xmlns:a16="http://schemas.microsoft.com/office/drawing/2014/main" id="{46A9EB5C-8939-11F5-EE35-05561ADB64B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847490" y="2638097"/>
            <a:ext cx="3873062" cy="3873062"/>
          </a:xfrm>
          <a:prstGeom prst="rect">
            <a:avLst/>
          </a:prstGeom>
        </p:spPr>
      </p:pic>
    </p:spTree>
    <p:extLst>
      <p:ext uri="{BB962C8B-B14F-4D97-AF65-F5344CB8AC3E}">
        <p14:creationId xmlns:p14="http://schemas.microsoft.com/office/powerpoint/2010/main" val="830898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descr="Kaart van Lelystad nu">
            <a:extLst>
              <a:ext uri="{FF2B5EF4-FFF2-40B4-BE49-F238E27FC236}">
                <a16:creationId xmlns:a16="http://schemas.microsoft.com/office/drawing/2014/main" id="{DC2791DD-2E1C-39A3-EF9C-828F47A155AE}"/>
              </a:ext>
            </a:extLst>
          </p:cNvPr>
          <p:cNvSpPr txBox="1">
            <a:spLocks/>
          </p:cNvSpPr>
          <p:nvPr/>
        </p:nvSpPr>
        <p:spPr>
          <a:xfrm>
            <a:off x="299192" y="213855"/>
            <a:ext cx="11631708" cy="678664"/>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3600" b="1" i="0" u="none" strike="noStrike" kern="1200" cap="none" spc="0" normalizeH="0" baseline="0" noProof="0" dirty="0">
              <a:ln>
                <a:noFill/>
              </a:ln>
              <a:solidFill>
                <a:srgbClr val="540A32"/>
              </a:solidFill>
              <a:effectLst/>
              <a:uLnTx/>
              <a:uFillTx/>
              <a:latin typeface="BatonTurbo"/>
              <a:ea typeface="+mj-ea"/>
              <a:cs typeface="+mj-cs"/>
            </a:endParaRPr>
          </a:p>
        </p:txBody>
      </p:sp>
      <p:pic>
        <p:nvPicPr>
          <p:cNvPr id="4" name="Afbeelding 3" descr="Zogenaamde blokjeskaart. Deze kaart maakt inzichtelijk waar welk type woning staat en hoeveel ruimte voorzieningen innemen.  ">
            <a:extLst>
              <a:ext uri="{FF2B5EF4-FFF2-40B4-BE49-F238E27FC236}">
                <a16:creationId xmlns:a16="http://schemas.microsoft.com/office/drawing/2014/main" id="{31083684-EEC1-3BC6-1ECD-A2027F27B52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81607" y="320028"/>
            <a:ext cx="6217943" cy="6217943"/>
          </a:xfrm>
          <a:prstGeom prst="rect">
            <a:avLst/>
          </a:prstGeom>
        </p:spPr>
      </p:pic>
      <p:sp>
        <p:nvSpPr>
          <p:cNvPr id="8" name="Titel 1">
            <a:extLst>
              <a:ext uri="{FF2B5EF4-FFF2-40B4-BE49-F238E27FC236}">
                <a16:creationId xmlns:a16="http://schemas.microsoft.com/office/drawing/2014/main" id="{2B6ABF73-8D23-3EFF-94D1-D220E5330C3D}"/>
              </a:ext>
              <a:ext uri="{C183D7F6-B498-43B3-948B-1728B52AA6E4}">
                <adec:decorative xmlns:adec="http://schemas.microsoft.com/office/drawing/2017/decorative" val="1"/>
              </a:ext>
            </a:extLst>
          </p:cNvPr>
          <p:cNvSpPr txBox="1">
            <a:spLocks noGrp="1"/>
          </p:cNvSpPr>
          <p:nvPr>
            <p:ph type="title" idx="4294967295"/>
          </p:nvPr>
        </p:nvSpPr>
        <p:spPr>
          <a:xfrm>
            <a:off x="383517"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Lelystad nu</a:t>
            </a:r>
          </a:p>
        </p:txBody>
      </p:sp>
    </p:spTree>
    <p:extLst>
      <p:ext uri="{BB962C8B-B14F-4D97-AF65-F5344CB8AC3E}">
        <p14:creationId xmlns:p14="http://schemas.microsoft.com/office/powerpoint/2010/main" val="130602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D5C835-B439-A29F-8AFB-45DBB1BE0772}"/>
            </a:ext>
          </a:extLst>
        </p:cNvPr>
        <p:cNvGrpSpPr/>
        <p:nvPr/>
      </p:nvGrpSpPr>
      <p:grpSpPr>
        <a:xfrm>
          <a:off x="0" y="0"/>
          <a:ext cx="0" cy="0"/>
          <a:chOff x="0" y="0"/>
          <a:chExt cx="0" cy="0"/>
        </a:xfrm>
      </p:grpSpPr>
      <p:sp>
        <p:nvSpPr>
          <p:cNvPr id="13" name="Titel 1">
            <a:extLst>
              <a:ext uri="{FF2B5EF4-FFF2-40B4-BE49-F238E27FC236}">
                <a16:creationId xmlns:a16="http://schemas.microsoft.com/office/drawing/2014/main" id="{0F931035-3C0D-76D2-6B64-75AB42B5F351}"/>
              </a:ext>
              <a:ext uri="{C183D7F6-B498-43B3-948B-1728B52AA6E4}">
                <adec:decorative xmlns:adec="http://schemas.microsoft.com/office/drawing/2017/decorative" val="0"/>
              </a:ext>
            </a:extLst>
          </p:cNvPr>
          <p:cNvSpPr txBox="1">
            <a:spLocks noGrp="1"/>
          </p:cNvSpPr>
          <p:nvPr>
            <p:ph type="title" idx="4294967295"/>
          </p:nvPr>
        </p:nvSpPr>
        <p:spPr>
          <a:xfrm>
            <a:off x="383517"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Lelystad n</a:t>
            </a:r>
          </a:p>
        </p:txBody>
      </p:sp>
      <p:pic>
        <p:nvPicPr>
          <p:cNvPr id="6" name="Tijdelijke aanduiding voor inhoud 4" descr="Uitleg kleuren woningen in blokjeskaart. Lelystad heeft vooral veel woningen met een dorps karakter (veel ruimte rond het huis), daarna woningen die passen bij een laagstedelijke en dunbevolkte omgeving. Er zijn maar erg weinig woningen passend bij een hoog stedelijke omgeving. ">
            <a:extLst>
              <a:ext uri="{FF2B5EF4-FFF2-40B4-BE49-F238E27FC236}">
                <a16:creationId xmlns:a16="http://schemas.microsoft.com/office/drawing/2014/main" id="{228F46D5-EBC4-0B94-2C77-FF610662221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235873" y="2272937"/>
            <a:ext cx="5677448" cy="3769089"/>
          </a:xfrm>
          <a:prstGeom prst="rect">
            <a:avLst/>
          </a:prstGeom>
        </p:spPr>
      </p:pic>
      <p:sp>
        <p:nvSpPr>
          <p:cNvPr id="7" name="Tekstvak 6">
            <a:extLst>
              <a:ext uri="{FF2B5EF4-FFF2-40B4-BE49-F238E27FC236}">
                <a16:creationId xmlns:a16="http://schemas.microsoft.com/office/drawing/2014/main" id="{F17215CF-AF61-0AC2-E133-4FAC584F2449}"/>
              </a:ext>
            </a:extLst>
          </p:cNvPr>
          <p:cNvSpPr txBox="1"/>
          <p:nvPr/>
        </p:nvSpPr>
        <p:spPr>
          <a:xfrm>
            <a:off x="838200" y="6139944"/>
            <a:ext cx="4472794" cy="276999"/>
          </a:xfrm>
          <a:prstGeom prst="rect">
            <a:avLst/>
          </a:prstGeom>
          <a:solidFill>
            <a:schemeClr val="bg1"/>
          </a:solidFill>
        </p:spPr>
        <p:txBody>
          <a:bodyPr wrap="square" rtlCol="0">
            <a:spAutoFit/>
          </a:bodyPr>
          <a:lstStyle/>
          <a:p>
            <a:r>
              <a:rPr lang="nl-NL" sz="1200" b="1" dirty="0">
                <a:solidFill>
                  <a:srgbClr val="540932"/>
                </a:solidFill>
                <a:latin typeface="ABC Diatype" panose="020B0504040202060203" pitchFamily="34" charset="77"/>
              </a:rPr>
              <a:t>Verhoudingen Woonmilieus Lelystad 2024</a:t>
            </a:r>
          </a:p>
        </p:txBody>
      </p:sp>
      <p:pic>
        <p:nvPicPr>
          <p:cNvPr id="4" name="Afbeelding 3" descr="Zogenaamde blokjeskaart. Deze kaart maakt inzichtelijk waar welk type woning staat en hoeveel ruimte voorzieningen innemen.  ">
            <a:extLst>
              <a:ext uri="{FF2B5EF4-FFF2-40B4-BE49-F238E27FC236}">
                <a16:creationId xmlns:a16="http://schemas.microsoft.com/office/drawing/2014/main" id="{7DA354A1-E17D-1EA2-59E5-729FAD0F7212}"/>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881607" y="320028"/>
            <a:ext cx="6217943" cy="6217943"/>
          </a:xfrm>
          <a:prstGeom prst="rect">
            <a:avLst/>
          </a:prstGeom>
        </p:spPr>
      </p:pic>
    </p:spTree>
    <p:extLst>
      <p:ext uri="{BB962C8B-B14F-4D97-AF65-F5344CB8AC3E}">
        <p14:creationId xmlns:p14="http://schemas.microsoft.com/office/powerpoint/2010/main" val="945026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1">
            <a:extLst>
              <a:ext uri="{FF2B5EF4-FFF2-40B4-BE49-F238E27FC236}">
                <a16:creationId xmlns:a16="http://schemas.microsoft.com/office/drawing/2014/main" id="{7FFDC31E-2615-2FB1-1536-B52442D7E498}"/>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Ruimtegebruik 20.000 woningen</a:t>
            </a:r>
          </a:p>
        </p:txBody>
      </p:sp>
      <p:sp>
        <p:nvSpPr>
          <p:cNvPr id="2" name="TextBox 1">
            <a:extLst>
              <a:ext uri="{FF2B5EF4-FFF2-40B4-BE49-F238E27FC236}">
                <a16:creationId xmlns:a16="http://schemas.microsoft.com/office/drawing/2014/main" id="{7F18F760-DEAC-3BB8-567E-AA542E446303}"/>
              </a:ext>
            </a:extLst>
          </p:cNvPr>
          <p:cNvSpPr txBox="1"/>
          <p:nvPr/>
        </p:nvSpPr>
        <p:spPr>
          <a:xfrm>
            <a:off x="807818" y="1137233"/>
            <a:ext cx="3923932" cy="523220"/>
          </a:xfrm>
          <a:prstGeom prst="rect">
            <a:avLst/>
          </a:prstGeom>
          <a:noFill/>
        </p:spPr>
        <p:txBody>
          <a:bodyPr wrap="square" rtlCol="0">
            <a:spAutoFit/>
          </a:bodyPr>
          <a:lstStyle/>
          <a:p>
            <a:r>
              <a:rPr lang="en-NL" sz="1400" dirty="0">
                <a:solidFill>
                  <a:srgbClr val="540932"/>
                </a:solidFill>
                <a:latin typeface="Baton Turbo" panose="020B0503030202060203" pitchFamily="34" charset="0"/>
              </a:rPr>
              <a:t>What-if: alles in dunbevolkte </a:t>
            </a:r>
            <a:r>
              <a:rPr lang="en-NL" sz="1400" dirty="0" err="1">
                <a:solidFill>
                  <a:srgbClr val="540932"/>
                </a:solidFill>
                <a:latin typeface="Baton Turbo" panose="020B0503030202060203" pitchFamily="34" charset="0"/>
              </a:rPr>
              <a:t>dichtheden</a:t>
            </a:r>
            <a:r>
              <a:rPr lang="en-NL" sz="1400" dirty="0">
                <a:solidFill>
                  <a:srgbClr val="540932"/>
                </a:solidFill>
                <a:latin typeface="Baton Turbo" panose="020B0503030202060203" pitchFamily="34" charset="0"/>
              </a:rPr>
              <a:t> </a:t>
            </a:r>
            <a:endParaRPr lang="en-US" sz="1400" dirty="0">
              <a:solidFill>
                <a:srgbClr val="540932"/>
              </a:solidFill>
              <a:latin typeface="Baton Turbo" panose="020B0503030202060203" pitchFamily="34" charset="0"/>
            </a:endParaRPr>
          </a:p>
          <a:p>
            <a:r>
              <a:rPr lang="en-NL" sz="1400" dirty="0">
                <a:solidFill>
                  <a:srgbClr val="540932"/>
                </a:solidFill>
                <a:latin typeface="Baton Turbo" panose="020B0503030202060203" pitchFamily="34" charset="0"/>
              </a:rPr>
              <a:t>(5-10 woningen/hectare)</a:t>
            </a:r>
          </a:p>
        </p:txBody>
      </p:sp>
      <p:pic>
        <p:nvPicPr>
          <p:cNvPr id="6" name="Picture 5" descr="Kaart van Lelystad: Ruimtebeslag van 20.000 woningen als ze allemaal als woningen passend bij laagstedelijke omgeving worden gebouwd.">
            <a:extLst>
              <a:ext uri="{FF2B5EF4-FFF2-40B4-BE49-F238E27FC236}">
                <a16:creationId xmlns:a16="http://schemas.microsoft.com/office/drawing/2014/main" id="{4EECF676-FD50-F21F-9351-9F7C28787FC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9295" y="1777453"/>
            <a:ext cx="4625267" cy="4625267"/>
          </a:xfrm>
          <a:prstGeom prst="rect">
            <a:avLst/>
          </a:prstGeom>
        </p:spPr>
      </p:pic>
      <p:sp>
        <p:nvSpPr>
          <p:cNvPr id="3" name="TextBox 2">
            <a:extLst>
              <a:ext uri="{FF2B5EF4-FFF2-40B4-BE49-F238E27FC236}">
                <a16:creationId xmlns:a16="http://schemas.microsoft.com/office/drawing/2014/main" id="{BCF18172-FC30-C1A1-22AF-37D61D9E746A}"/>
              </a:ext>
            </a:extLst>
          </p:cNvPr>
          <p:cNvSpPr txBox="1"/>
          <p:nvPr/>
        </p:nvSpPr>
        <p:spPr>
          <a:xfrm>
            <a:off x="6624789" y="1137233"/>
            <a:ext cx="4108884" cy="523220"/>
          </a:xfrm>
          <a:prstGeom prst="rect">
            <a:avLst/>
          </a:prstGeom>
          <a:noFill/>
        </p:spPr>
        <p:txBody>
          <a:bodyPr wrap="square" rtlCol="0">
            <a:spAutoFit/>
          </a:bodyPr>
          <a:lstStyle/>
          <a:p>
            <a:r>
              <a:rPr lang="en-NL" sz="1400" dirty="0">
                <a:solidFill>
                  <a:srgbClr val="540932"/>
                </a:solidFill>
                <a:latin typeface="Baton Turbo" panose="020B0503030202060203" pitchFamily="34" charset="0"/>
              </a:rPr>
              <a:t>What-if: </a:t>
            </a:r>
            <a:r>
              <a:rPr lang="en-NL" sz="1400" dirty="0" err="1">
                <a:solidFill>
                  <a:srgbClr val="540932"/>
                </a:solidFill>
                <a:latin typeface="Baton Turbo" panose="020B0503030202060203" pitchFamily="34" charset="0"/>
              </a:rPr>
              <a:t>alles</a:t>
            </a:r>
            <a:r>
              <a:rPr lang="en-NL" sz="1400" dirty="0">
                <a:solidFill>
                  <a:srgbClr val="540932"/>
                </a:solidFill>
                <a:latin typeface="Baton Turbo" panose="020B0503030202060203" pitchFamily="34" charset="0"/>
              </a:rPr>
              <a:t> in </a:t>
            </a:r>
            <a:r>
              <a:rPr lang="en-NL" sz="1400" dirty="0" err="1">
                <a:solidFill>
                  <a:srgbClr val="540932"/>
                </a:solidFill>
                <a:latin typeface="Baton Turbo" panose="020B0503030202060203" pitchFamily="34" charset="0"/>
              </a:rPr>
              <a:t>hoogstedelijke</a:t>
            </a:r>
            <a:r>
              <a:rPr lang="en-NL" sz="1400" dirty="0">
                <a:solidFill>
                  <a:srgbClr val="540932"/>
                </a:solidFill>
                <a:latin typeface="Baton Turbo" panose="020B0503030202060203" pitchFamily="34" charset="0"/>
              </a:rPr>
              <a:t> </a:t>
            </a:r>
            <a:r>
              <a:rPr lang="en-NL" sz="1400" dirty="0" err="1">
                <a:solidFill>
                  <a:srgbClr val="540932"/>
                </a:solidFill>
                <a:latin typeface="Baton Turbo" panose="020B0503030202060203" pitchFamily="34" charset="0"/>
              </a:rPr>
              <a:t>dichtheid</a:t>
            </a:r>
            <a:r>
              <a:rPr lang="en-NL" sz="1400" dirty="0">
                <a:solidFill>
                  <a:srgbClr val="540932"/>
                </a:solidFill>
                <a:latin typeface="Baton Turbo" panose="020B0503030202060203" pitchFamily="34" charset="0"/>
              </a:rPr>
              <a:t> </a:t>
            </a:r>
            <a:endParaRPr lang="en-US" sz="1400" dirty="0">
              <a:solidFill>
                <a:srgbClr val="540932"/>
              </a:solidFill>
              <a:latin typeface="Baton Turbo" panose="020B0503030202060203" pitchFamily="34" charset="0"/>
            </a:endParaRPr>
          </a:p>
          <a:p>
            <a:r>
              <a:rPr lang="en-NL" sz="1400" dirty="0">
                <a:solidFill>
                  <a:srgbClr val="540932"/>
                </a:solidFill>
                <a:latin typeface="Baton Turbo" panose="020B0503030202060203" pitchFamily="34" charset="0"/>
              </a:rPr>
              <a:t>(</a:t>
            </a:r>
            <a:r>
              <a:rPr lang="en-NL" sz="1400" dirty="0" err="1">
                <a:solidFill>
                  <a:srgbClr val="540932"/>
                </a:solidFill>
                <a:latin typeface="Baton Turbo" panose="020B0503030202060203" pitchFamily="34" charset="0"/>
              </a:rPr>
              <a:t>zoals</a:t>
            </a:r>
            <a:r>
              <a:rPr lang="en-NL" sz="1400" dirty="0">
                <a:solidFill>
                  <a:srgbClr val="540932"/>
                </a:solidFill>
                <a:latin typeface="Baton Turbo" panose="020B0503030202060203" pitchFamily="34" charset="0"/>
              </a:rPr>
              <a:t> </a:t>
            </a:r>
            <a:r>
              <a:rPr lang="en-NL" sz="1400" dirty="0" err="1">
                <a:solidFill>
                  <a:srgbClr val="540932"/>
                </a:solidFill>
                <a:latin typeface="Baton Turbo" panose="020B0503030202060203" pitchFamily="34" charset="0"/>
              </a:rPr>
              <a:t>nieuwe</a:t>
            </a:r>
            <a:r>
              <a:rPr lang="en-NL" sz="1400" dirty="0">
                <a:solidFill>
                  <a:srgbClr val="540932"/>
                </a:solidFill>
                <a:latin typeface="Baton Turbo" panose="020B0503030202060203" pitchFamily="34" charset="0"/>
              </a:rPr>
              <a:t> </a:t>
            </a:r>
            <a:r>
              <a:rPr lang="en-NL" sz="1400" dirty="0" err="1">
                <a:solidFill>
                  <a:srgbClr val="540932"/>
                </a:solidFill>
                <a:latin typeface="Baton Turbo" panose="020B0503030202060203" pitchFamily="34" charset="0"/>
              </a:rPr>
              <a:t>Stadshart</a:t>
            </a:r>
            <a:r>
              <a:rPr lang="en-NL" sz="1400" dirty="0">
                <a:solidFill>
                  <a:srgbClr val="540932"/>
                </a:solidFill>
                <a:latin typeface="Baton Turbo" panose="020B0503030202060203" pitchFamily="34" charset="0"/>
              </a:rPr>
              <a:t>) (100 </a:t>
            </a:r>
            <a:r>
              <a:rPr lang="en-NL" sz="1400" dirty="0" err="1">
                <a:solidFill>
                  <a:srgbClr val="540932"/>
                </a:solidFill>
                <a:latin typeface="Baton Turbo" panose="020B0503030202060203" pitchFamily="34" charset="0"/>
              </a:rPr>
              <a:t>woningen</a:t>
            </a:r>
            <a:r>
              <a:rPr lang="en-NL" sz="1400" dirty="0">
                <a:solidFill>
                  <a:srgbClr val="540932"/>
                </a:solidFill>
                <a:latin typeface="Baton Turbo" panose="020B0503030202060203" pitchFamily="34" charset="0"/>
              </a:rPr>
              <a:t>/hectare)</a:t>
            </a:r>
          </a:p>
        </p:txBody>
      </p:sp>
      <p:pic>
        <p:nvPicPr>
          <p:cNvPr id="9" name="Picture 8" descr="Kaart van Lelystad: Ruimtebeslag van 20.000 woningen als ze allemaal als woningen passend bij hoogstedelijke omgeving worden gebouwd. (ruimtebeslag is dan ongeveer 5x het Stadshart.)">
            <a:extLst>
              <a:ext uri="{FF2B5EF4-FFF2-40B4-BE49-F238E27FC236}">
                <a16:creationId xmlns:a16="http://schemas.microsoft.com/office/drawing/2014/main" id="{FB0206D2-ADC6-43BA-3B1F-BE0A6DF1B2F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574897" y="1747121"/>
            <a:ext cx="4655599" cy="4655599"/>
          </a:xfrm>
          <a:prstGeom prst="rect">
            <a:avLst/>
          </a:prstGeom>
        </p:spPr>
      </p:pic>
      <p:sp>
        <p:nvSpPr>
          <p:cNvPr id="10" name="TextBox 9">
            <a:extLst>
              <a:ext uri="{FF2B5EF4-FFF2-40B4-BE49-F238E27FC236}">
                <a16:creationId xmlns:a16="http://schemas.microsoft.com/office/drawing/2014/main" id="{1163466A-29AC-38D0-CB6C-B6278C9DA774}"/>
              </a:ext>
              <a:ext uri="{C183D7F6-B498-43B3-948B-1728B52AA6E4}">
                <adec:decorative xmlns:adec="http://schemas.microsoft.com/office/drawing/2017/decorative" val="1"/>
              </a:ext>
            </a:extLst>
          </p:cNvPr>
          <p:cNvSpPr txBox="1"/>
          <p:nvPr/>
        </p:nvSpPr>
        <p:spPr>
          <a:xfrm>
            <a:off x="3425543" y="2471691"/>
            <a:ext cx="1802168" cy="338554"/>
          </a:xfrm>
          <a:prstGeom prst="rect">
            <a:avLst/>
          </a:prstGeom>
          <a:solidFill>
            <a:srgbClr val="FFFF00"/>
          </a:solidFill>
        </p:spPr>
        <p:txBody>
          <a:bodyPr wrap="square" rtlCol="0">
            <a:spAutoFit/>
          </a:bodyPr>
          <a:lstStyle/>
          <a:p>
            <a:r>
              <a:rPr lang="en-NL" sz="1600" dirty="0">
                <a:latin typeface="Baton Turbo" panose="020B0503030202060203" pitchFamily="34" charset="0"/>
              </a:rPr>
              <a:t>10 wo/ha, 1800ha</a:t>
            </a:r>
          </a:p>
        </p:txBody>
      </p:sp>
      <p:sp>
        <p:nvSpPr>
          <p:cNvPr id="11" name="TextBox 10">
            <a:extLst>
              <a:ext uri="{FF2B5EF4-FFF2-40B4-BE49-F238E27FC236}">
                <a16:creationId xmlns:a16="http://schemas.microsoft.com/office/drawing/2014/main" id="{CD891958-6C66-1CB9-FC7E-184D1A729E41}"/>
              </a:ext>
              <a:ext uri="{C183D7F6-B498-43B3-948B-1728B52AA6E4}">
                <adec:decorative xmlns:adec="http://schemas.microsoft.com/office/drawing/2017/decorative" val="1"/>
              </a:ext>
            </a:extLst>
          </p:cNvPr>
          <p:cNvSpPr txBox="1"/>
          <p:nvPr/>
        </p:nvSpPr>
        <p:spPr>
          <a:xfrm>
            <a:off x="8975566" y="2471691"/>
            <a:ext cx="1802168" cy="338554"/>
          </a:xfrm>
          <a:prstGeom prst="rect">
            <a:avLst/>
          </a:prstGeom>
          <a:solidFill>
            <a:srgbClr val="FFFF00"/>
          </a:solidFill>
        </p:spPr>
        <p:txBody>
          <a:bodyPr wrap="square" rtlCol="0">
            <a:spAutoFit/>
          </a:bodyPr>
          <a:lstStyle/>
          <a:p>
            <a:r>
              <a:rPr lang="en-NL" sz="1600" dirty="0">
                <a:latin typeface="Baton Turbo" panose="020B0503030202060203" pitchFamily="34" charset="0"/>
              </a:rPr>
              <a:t>100 wo/ha, 180ha</a:t>
            </a:r>
          </a:p>
        </p:txBody>
      </p:sp>
      <p:sp>
        <p:nvSpPr>
          <p:cNvPr id="13" name="TextBox 12">
            <a:extLst>
              <a:ext uri="{FF2B5EF4-FFF2-40B4-BE49-F238E27FC236}">
                <a16:creationId xmlns:a16="http://schemas.microsoft.com/office/drawing/2014/main" id="{0790194A-B1A1-DCF1-0ED2-29DEF99D13B4}"/>
              </a:ext>
              <a:ext uri="{C183D7F6-B498-43B3-948B-1728B52AA6E4}">
                <adec:decorative xmlns:adec="http://schemas.microsoft.com/office/drawing/2017/decorative" val="1"/>
              </a:ext>
            </a:extLst>
          </p:cNvPr>
          <p:cNvSpPr txBox="1"/>
          <p:nvPr/>
        </p:nvSpPr>
        <p:spPr>
          <a:xfrm>
            <a:off x="9570371" y="3344661"/>
            <a:ext cx="1802168" cy="584775"/>
          </a:xfrm>
          <a:prstGeom prst="rect">
            <a:avLst/>
          </a:prstGeom>
          <a:solidFill>
            <a:srgbClr val="FFFF00"/>
          </a:solidFill>
        </p:spPr>
        <p:txBody>
          <a:bodyPr wrap="square" rtlCol="0">
            <a:spAutoFit/>
          </a:bodyPr>
          <a:lstStyle/>
          <a:p>
            <a:r>
              <a:rPr lang="nl-NL" sz="1600" dirty="0">
                <a:latin typeface="Baton Turbo" panose="020B0503030202060203" pitchFamily="34" charset="0"/>
              </a:rPr>
              <a:t>O</a:t>
            </a:r>
            <a:r>
              <a:rPr lang="en-NL" sz="1600" dirty="0" err="1">
                <a:latin typeface="Baton Turbo" panose="020B0503030202060203" pitchFamily="34" charset="0"/>
              </a:rPr>
              <a:t>ngeveer</a:t>
            </a:r>
            <a:r>
              <a:rPr lang="en-NL" sz="1600" dirty="0">
                <a:latin typeface="Baton Turbo" panose="020B0503030202060203" pitchFamily="34" charset="0"/>
              </a:rPr>
              <a:t> 5x het </a:t>
            </a:r>
            <a:r>
              <a:rPr lang="en-NL" sz="1600" dirty="0" err="1">
                <a:latin typeface="Baton Turbo" panose="020B0503030202060203" pitchFamily="34" charset="0"/>
              </a:rPr>
              <a:t>Stadshart</a:t>
            </a:r>
            <a:endParaRPr lang="en-NL" sz="1600" dirty="0">
              <a:latin typeface="Baton Turbo" panose="020B0503030202060203" pitchFamily="34" charset="0"/>
            </a:endParaRPr>
          </a:p>
        </p:txBody>
      </p:sp>
    </p:spTree>
    <p:extLst>
      <p:ext uri="{BB962C8B-B14F-4D97-AF65-F5344CB8AC3E}">
        <p14:creationId xmlns:p14="http://schemas.microsoft.com/office/powerpoint/2010/main" val="907254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3D68EC2E-AF08-9B09-7A52-6E59A8731CB5}"/>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De trend is tot nu toe stedelijke uitbreiding</a:t>
            </a:r>
          </a:p>
        </p:txBody>
      </p:sp>
      <p:pic>
        <p:nvPicPr>
          <p:cNvPr id="3" name="Afbeelding 2" descr="Afbeelding met hoe Lelystad zich altijd heeft uitgebreid door te groeien in oppervlakte. ">
            <a:extLst>
              <a:ext uri="{FF2B5EF4-FFF2-40B4-BE49-F238E27FC236}">
                <a16:creationId xmlns:a16="http://schemas.microsoft.com/office/drawing/2014/main" id="{64EA531E-9078-39D2-DD3B-29105AEDCE9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76842" y="1864815"/>
            <a:ext cx="13068842" cy="3708671"/>
          </a:xfrm>
          <a:prstGeom prst="rect">
            <a:avLst/>
          </a:prstGeom>
          <a:noFill/>
          <a:ln>
            <a:noFill/>
          </a:ln>
        </p:spPr>
      </p:pic>
      <p:sp>
        <p:nvSpPr>
          <p:cNvPr id="8" name="Tekstvak 3">
            <a:extLst>
              <a:ext uri="{FF2B5EF4-FFF2-40B4-BE49-F238E27FC236}">
                <a16:creationId xmlns:a16="http://schemas.microsoft.com/office/drawing/2014/main" id="{85F9B427-10AE-F51E-6C2C-F8510F9DD59A}"/>
              </a:ext>
              <a:ext uri="{C183D7F6-B498-43B3-948B-1728B52AA6E4}">
                <adec:decorative xmlns:adec="http://schemas.microsoft.com/office/drawing/2017/decorative" val="1"/>
              </a:ext>
            </a:extLst>
          </p:cNvPr>
          <p:cNvSpPr txBox="1"/>
          <p:nvPr/>
        </p:nvSpPr>
        <p:spPr>
          <a:xfrm>
            <a:off x="1604953" y="2264600"/>
            <a:ext cx="1699823" cy="253916"/>
          </a:xfrm>
          <a:prstGeom prst="rect">
            <a:avLst/>
          </a:prstGeom>
          <a:noFill/>
        </p:spPr>
        <p:txBody>
          <a:bodyPr wrap="square" lIns="91440" tIns="45720" rIns="91440" bIns="45720" anchor="t">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50" b="1">
                <a:solidFill>
                  <a:srgbClr val="FFFFFF"/>
                </a:solidFill>
              </a:rPr>
              <a:t>rood </a:t>
            </a:r>
            <a:r>
              <a:rPr lang="nl-NL" sz="1050" b="1" dirty="0">
                <a:solidFill>
                  <a:srgbClr val="FFFFFF"/>
                </a:solidFill>
              </a:rPr>
              <a:t>= bebouwd gebied</a:t>
            </a:r>
            <a:endParaRPr lang="nl-NL" sz="1200" b="1" dirty="0">
              <a:solidFill>
                <a:srgbClr val="FFFFFF"/>
              </a:solidFill>
            </a:endParaRPr>
          </a:p>
        </p:txBody>
      </p:sp>
      <p:sp>
        <p:nvSpPr>
          <p:cNvPr id="2" name="Titel 1">
            <a:extLst>
              <a:ext uri="{FF2B5EF4-FFF2-40B4-BE49-F238E27FC236}">
                <a16:creationId xmlns:a16="http://schemas.microsoft.com/office/drawing/2014/main" id="{2DFEED01-9349-CFE3-EA15-444D11DB0141}"/>
              </a:ext>
              <a:ext uri="{C183D7F6-B498-43B3-948B-1728B52AA6E4}">
                <adec:decorative xmlns:adec="http://schemas.microsoft.com/office/drawing/2017/decorative" val="1"/>
              </a:ext>
            </a:extLst>
          </p:cNvPr>
          <p:cNvSpPr txBox="1">
            <a:spLocks/>
          </p:cNvSpPr>
          <p:nvPr/>
        </p:nvSpPr>
        <p:spPr>
          <a:xfrm>
            <a:off x="9688353" y="2391558"/>
            <a:ext cx="1322987" cy="1931151"/>
          </a:xfrm>
          <a:prstGeom prst="rect">
            <a:avLst/>
          </a:prstGeom>
          <a:noFill/>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16600" b="1" dirty="0">
                <a:solidFill>
                  <a:srgbClr val="540932">
                    <a:alpha val="59000"/>
                  </a:srgbClr>
                </a:solidFill>
                <a:latin typeface="BatonTurbo"/>
              </a:rPr>
              <a:t>?</a:t>
            </a:r>
            <a:endParaRPr lang="nl-NL" sz="16600" b="1" i="0" dirty="0">
              <a:solidFill>
                <a:srgbClr val="540932">
                  <a:alpha val="59000"/>
                </a:srgbClr>
              </a:solidFill>
              <a:effectLst/>
              <a:latin typeface="BatonTurbo"/>
            </a:endParaRPr>
          </a:p>
        </p:txBody>
      </p:sp>
      <p:sp>
        <p:nvSpPr>
          <p:cNvPr id="4" name="Rechthoek 3">
            <a:extLst>
              <a:ext uri="{FF2B5EF4-FFF2-40B4-BE49-F238E27FC236}">
                <a16:creationId xmlns:a16="http://schemas.microsoft.com/office/drawing/2014/main" id="{B01F59A5-39D4-5197-166A-8F201C65B7DA}"/>
              </a:ext>
              <a:ext uri="{C183D7F6-B498-43B3-948B-1728B52AA6E4}">
                <adec:decorative xmlns:adec="http://schemas.microsoft.com/office/drawing/2017/decorative" val="1"/>
              </a:ext>
            </a:extLst>
          </p:cNvPr>
          <p:cNvSpPr/>
          <p:nvPr/>
        </p:nvSpPr>
        <p:spPr>
          <a:xfrm>
            <a:off x="9807001" y="4849452"/>
            <a:ext cx="707366" cy="59522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jdelijke aanduiding voor dianummer 4">
            <a:extLst>
              <a:ext uri="{FF2B5EF4-FFF2-40B4-BE49-F238E27FC236}">
                <a16:creationId xmlns:a16="http://schemas.microsoft.com/office/drawing/2014/main" id="{CC862EA3-C475-5AA3-0D24-3B25BD640870}"/>
              </a:ext>
              <a:ext uri="{C183D7F6-B498-43B3-948B-1728B52AA6E4}">
                <adec:decorative xmlns:adec="http://schemas.microsoft.com/office/drawing/2017/decorative" val="1"/>
              </a:ext>
            </a:extLst>
          </p:cNvPr>
          <p:cNvSpPr>
            <a:spLocks noGrp="1"/>
          </p:cNvSpPr>
          <p:nvPr>
            <p:ph type="sldNum" sz="quarter" idx="12"/>
          </p:nvPr>
        </p:nvSpPr>
        <p:spPr>
          <a:xfrm>
            <a:off x="8610600" y="6356350"/>
            <a:ext cx="2743200" cy="365125"/>
          </a:xfrm>
        </p:spPr>
        <p:txBody>
          <a:bodyPr/>
          <a:lstStyle/>
          <a:p>
            <a:fld id="{054FA34D-D3AB-4E4C-A881-C9553949FB6B}" type="slidenum">
              <a:rPr lang="en-NL" smtClean="0"/>
              <a:pPr/>
              <a:t>17</a:t>
            </a:fld>
            <a:endParaRPr lang="en-NL"/>
          </a:p>
        </p:txBody>
      </p:sp>
    </p:spTree>
    <p:extLst>
      <p:ext uri="{BB962C8B-B14F-4D97-AF65-F5344CB8AC3E}">
        <p14:creationId xmlns:p14="http://schemas.microsoft.com/office/powerpoint/2010/main" val="423481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EB2D2"/>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4C1461-3DF6-C52A-F5CD-09B4BF1F952D}"/>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540A32"/>
                </a:solidFill>
                <a:effectLst/>
                <a:uLnTx/>
                <a:uFillTx/>
                <a:latin typeface="+mn-lt"/>
                <a:ea typeface="+mj-ea"/>
                <a:cs typeface="+mj-cs"/>
              </a:rPr>
              <a:t>Kwalitatieve groeien</a:t>
            </a:r>
          </a:p>
        </p:txBody>
      </p:sp>
    </p:spTree>
    <p:extLst>
      <p:ext uri="{BB962C8B-B14F-4D97-AF65-F5344CB8AC3E}">
        <p14:creationId xmlns:p14="http://schemas.microsoft.com/office/powerpoint/2010/main" val="784319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C7724F-FF1C-0A31-8EE1-827020DD39D7}"/>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471D4165-78B0-42BB-D713-63C2D1D82D3B}"/>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Wat brengt kwalitatief groeien</a:t>
            </a:r>
          </a:p>
        </p:txBody>
      </p:sp>
      <p:sp>
        <p:nvSpPr>
          <p:cNvPr id="7" name="TextBox 5">
            <a:extLst>
              <a:ext uri="{FF2B5EF4-FFF2-40B4-BE49-F238E27FC236}">
                <a16:creationId xmlns:a16="http://schemas.microsoft.com/office/drawing/2014/main" id="{72E3C6C8-0868-4FF9-3E0B-9B3C6FD4D8AC}"/>
              </a:ext>
            </a:extLst>
          </p:cNvPr>
          <p:cNvSpPr txBox="1"/>
          <p:nvPr/>
        </p:nvSpPr>
        <p:spPr>
          <a:xfrm>
            <a:off x="299191" y="1213674"/>
            <a:ext cx="10753897" cy="2117375"/>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Beter benutten van het bestaande</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Diversiteit in woningaanbod in de wijk, waardoor mensen in hun eigen buurt kunnen blijven wonen</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Draagvlak voor voorzieningen, openbaar vervoer en kwalitatieve openbare ruimte</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Gemeenschap creëren rondom belangrijke plekken</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Meer sociale veiligheid </a:t>
            </a:r>
          </a:p>
        </p:txBody>
      </p:sp>
      <p:pic>
        <p:nvPicPr>
          <p:cNvPr id="9" name="Afbeelding 8" descr="Plaatje met aan ene zijde; eenzijdige typologie (allemaal dezelfde soort woningen) geeft een lage kwaliteit van openbare ruimte. Aan andere zijde van plaatje: diversificatie typologieën (verschillende soorten woningen, dus eengezinswoningen en appartementen) kan goed gekoppeld worden aan kwaliteit in openbare ruimte. ">
            <a:extLst>
              <a:ext uri="{FF2B5EF4-FFF2-40B4-BE49-F238E27FC236}">
                <a16:creationId xmlns:a16="http://schemas.microsoft.com/office/drawing/2014/main" id="{23C894CE-717F-408B-F056-227EEDD27D4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791718" y="2954557"/>
            <a:ext cx="7906256" cy="3789790"/>
          </a:xfrm>
          <a:prstGeom prst="rect">
            <a:avLst/>
          </a:prstGeom>
        </p:spPr>
      </p:pic>
    </p:spTree>
    <p:extLst>
      <p:ext uri="{BB962C8B-B14F-4D97-AF65-F5344CB8AC3E}">
        <p14:creationId xmlns:p14="http://schemas.microsoft.com/office/powerpoint/2010/main" val="31612624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52FBE2F-7E01-12AF-53DD-E123F9B61FCA}"/>
              </a:ext>
            </a:extLst>
          </p:cNvPr>
          <p:cNvSpPr txBox="1">
            <a:spLocks noGrp="1"/>
          </p:cNvSpPr>
          <p:nvPr>
            <p:ph type="title" idx="4294967295"/>
          </p:nvPr>
        </p:nvSpPr>
        <p:spPr>
          <a:xfrm>
            <a:off x="444502" y="342244"/>
            <a:ext cx="845630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Proces en verwachtingen</a:t>
            </a:r>
          </a:p>
        </p:txBody>
      </p:sp>
      <p:sp>
        <p:nvSpPr>
          <p:cNvPr id="16" name="Tekstvak 15"/>
          <p:cNvSpPr txBox="1"/>
          <p:nvPr/>
        </p:nvSpPr>
        <p:spPr>
          <a:xfrm>
            <a:off x="1056847" y="2932612"/>
            <a:ext cx="9224791" cy="2677656"/>
          </a:xfrm>
          <a:prstGeom prst="rect">
            <a:avLst/>
          </a:prstGeom>
          <a:noFill/>
        </p:spPr>
        <p:txBody>
          <a:bodyPr wrap="square" rtlCol="0">
            <a:spAutoFit/>
          </a:bodyPr>
          <a:lstStyle/>
          <a:p>
            <a:pPr marL="342900" indent="-342900">
              <a:buFontTx/>
              <a:buChar char="-"/>
            </a:pPr>
            <a:r>
              <a:rPr lang="nl-NL" sz="2400" dirty="0">
                <a:latin typeface="Arial" pitchFamily="34" charset="0"/>
                <a:cs typeface="Arial" pitchFamily="34" charset="0"/>
              </a:rPr>
              <a:t>Wat hebben we tot nu toe gedaan?</a:t>
            </a:r>
          </a:p>
          <a:p>
            <a:pPr marL="342900" indent="-342900">
              <a:buFontTx/>
              <a:buChar char="-"/>
            </a:pPr>
            <a:endParaRPr lang="nl-NL" sz="2400" dirty="0">
              <a:latin typeface="Arial" pitchFamily="34" charset="0"/>
              <a:cs typeface="Arial" pitchFamily="34" charset="0"/>
            </a:endParaRPr>
          </a:p>
          <a:p>
            <a:pPr marL="342900" indent="-342900">
              <a:buFontTx/>
              <a:buChar char="-"/>
            </a:pPr>
            <a:r>
              <a:rPr lang="nl-NL" sz="2400" dirty="0">
                <a:latin typeface="Arial" pitchFamily="34" charset="0"/>
                <a:cs typeface="Arial" pitchFamily="34" charset="0"/>
              </a:rPr>
              <a:t>Hoe komt alles samen? </a:t>
            </a:r>
          </a:p>
          <a:p>
            <a:endParaRPr lang="nl-NL" sz="2400" dirty="0">
              <a:latin typeface="Arial" pitchFamily="34" charset="0"/>
              <a:cs typeface="Arial" pitchFamily="34" charset="0"/>
            </a:endParaRPr>
          </a:p>
          <a:p>
            <a:pPr marL="342900" indent="-342900">
              <a:buFontTx/>
              <a:buChar char="-"/>
            </a:pPr>
            <a:r>
              <a:rPr lang="nl-NL" sz="2400" dirty="0">
                <a:latin typeface="Arial" pitchFamily="34" charset="0"/>
                <a:cs typeface="Arial" pitchFamily="34" charset="0"/>
              </a:rPr>
              <a:t>Hoe ziet het vervolg eruit? </a:t>
            </a:r>
          </a:p>
          <a:p>
            <a:pPr marL="342900" indent="-342900">
              <a:buFontTx/>
              <a:buChar char="-"/>
            </a:pPr>
            <a:endParaRPr lang="nl-NL" sz="2400" dirty="0">
              <a:latin typeface="Arial" pitchFamily="34" charset="0"/>
              <a:cs typeface="Arial" pitchFamily="34" charset="0"/>
            </a:endParaRPr>
          </a:p>
          <a:p>
            <a:endParaRPr lang="nl-NL" sz="2400" dirty="0">
              <a:latin typeface="Arial" pitchFamily="34" charset="0"/>
              <a:cs typeface="Arial" pitchFamily="34" charset="0"/>
            </a:endParaRPr>
          </a:p>
        </p:txBody>
      </p:sp>
    </p:spTree>
    <p:extLst>
      <p:ext uri="{BB962C8B-B14F-4D97-AF65-F5344CB8AC3E}">
        <p14:creationId xmlns:p14="http://schemas.microsoft.com/office/powerpoint/2010/main" val="5032934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41D3E-1CE7-207B-BBE9-2E6D98216C42}"/>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C808FDED-C9D0-81E7-A4A1-8C2F09156EC0}"/>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Wat brengt kwalitatief groeien</a:t>
            </a:r>
            <a:b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br>
            <a:endPar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endParaRPr>
          </a:p>
        </p:txBody>
      </p:sp>
      <p:sp>
        <p:nvSpPr>
          <p:cNvPr id="7" name="TextBox 5">
            <a:extLst>
              <a:ext uri="{FF2B5EF4-FFF2-40B4-BE49-F238E27FC236}">
                <a16:creationId xmlns:a16="http://schemas.microsoft.com/office/drawing/2014/main" id="{EB76697A-9EE3-04B2-23BC-D810D4C6000F}"/>
              </a:ext>
            </a:extLst>
          </p:cNvPr>
          <p:cNvSpPr txBox="1"/>
          <p:nvPr/>
        </p:nvSpPr>
        <p:spPr>
          <a:xfrm>
            <a:off x="299191" y="1213674"/>
            <a:ext cx="10753897" cy="1701876"/>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Kansen voor nabijheid en voor de mobiliteitstransitie (zoals een sterk fietsnet en draagvlak voor ov).</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Diverse typen gebieden bieden kansen voor diverse typen economie en banen.</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Geclusterde voorzieningen brengen ook levendigheid en een kans voor ontmoeting.</a:t>
            </a:r>
          </a:p>
          <a:p>
            <a:pPr algn="l">
              <a:lnSpc>
                <a:spcPct val="150000"/>
              </a:lnSpc>
            </a:pPr>
            <a:endParaRPr lang="nl-NL" dirty="0">
              <a:solidFill>
                <a:srgbClr val="540932"/>
              </a:solidFill>
              <a:latin typeface="FT Aktual Book" panose="020B0004010101010101" pitchFamily="34" charset="0"/>
            </a:endParaRPr>
          </a:p>
        </p:txBody>
      </p:sp>
      <p:pic>
        <p:nvPicPr>
          <p:cNvPr id="15" name="Afbeelding 14" descr="Afbeelding met buitenshuis, boom, weg, straat">
            <a:extLst>
              <a:ext uri="{FF2B5EF4-FFF2-40B4-BE49-F238E27FC236}">
                <a16:creationId xmlns:a16="http://schemas.microsoft.com/office/drawing/2014/main" id="{1B8D653F-D804-AF0D-8B11-0FBF9F0704BB}"/>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27137" y="3370322"/>
            <a:ext cx="4303059" cy="2507191"/>
          </a:xfrm>
          <a:prstGeom prst="rect">
            <a:avLst/>
          </a:prstGeom>
        </p:spPr>
      </p:pic>
      <p:sp>
        <p:nvSpPr>
          <p:cNvPr id="16" name="TextBox 1">
            <a:extLst>
              <a:ext uri="{FF2B5EF4-FFF2-40B4-BE49-F238E27FC236}">
                <a16:creationId xmlns:a16="http://schemas.microsoft.com/office/drawing/2014/main" id="{B6B40BBB-E87E-7C76-3381-1BD63EB74BA0}"/>
              </a:ext>
            </a:extLst>
          </p:cNvPr>
          <p:cNvSpPr txBox="1"/>
          <p:nvPr/>
        </p:nvSpPr>
        <p:spPr>
          <a:xfrm>
            <a:off x="127137" y="5877512"/>
            <a:ext cx="2747811" cy="276999"/>
          </a:xfrm>
          <a:prstGeom prst="rect">
            <a:avLst/>
          </a:prstGeom>
          <a:noFill/>
        </p:spPr>
        <p:txBody>
          <a:bodyPr wrap="square" rtlCol="0">
            <a:spAutoFit/>
          </a:bodyPr>
          <a:lstStyle/>
          <a:p>
            <a:r>
              <a:rPr lang="en-US" sz="1200" i="1" dirty="0" err="1">
                <a:solidFill>
                  <a:srgbClr val="540932"/>
                </a:solidFill>
                <a:latin typeface="FT Aktual Book" panose="020B0004010101010101" pitchFamily="34" charset="0"/>
              </a:rPr>
              <a:t>Vestdijk</a:t>
            </a:r>
            <a:r>
              <a:rPr lang="en-US" sz="1200" i="1" dirty="0">
                <a:solidFill>
                  <a:srgbClr val="540932"/>
                </a:solidFill>
                <a:latin typeface="FT Aktual Book" panose="020B0004010101010101" pitchFamily="34" charset="0"/>
              </a:rPr>
              <a:t>, Eindhoven</a:t>
            </a:r>
            <a:endParaRPr lang="en-NL" sz="1200" i="1" dirty="0">
              <a:solidFill>
                <a:srgbClr val="540932"/>
              </a:solidFill>
              <a:latin typeface="FT Aktual Book" panose="020B0004010101010101" pitchFamily="34" charset="0"/>
            </a:endParaRPr>
          </a:p>
        </p:txBody>
      </p:sp>
      <p:pic>
        <p:nvPicPr>
          <p:cNvPr id="2" name="Picture 4" descr="Werkspoorkathedraal Utrecht - Flux landscape architecture">
            <a:extLst>
              <a:ext uri="{FF2B5EF4-FFF2-40B4-BE49-F238E27FC236}">
                <a16:creationId xmlns:a16="http://schemas.microsoft.com/office/drawing/2014/main" id="{066594B9-B6F9-A7F7-15CF-8B641E3F72A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493894" y="3370322"/>
            <a:ext cx="3764462" cy="25071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
            <a:extLst>
              <a:ext uri="{FF2B5EF4-FFF2-40B4-BE49-F238E27FC236}">
                <a16:creationId xmlns:a16="http://schemas.microsoft.com/office/drawing/2014/main" id="{55E657BB-3D09-77BC-8EE0-F4C6FE15E325}"/>
              </a:ext>
            </a:extLst>
          </p:cNvPr>
          <p:cNvSpPr txBox="1"/>
          <p:nvPr/>
        </p:nvSpPr>
        <p:spPr>
          <a:xfrm>
            <a:off x="4493894" y="5877513"/>
            <a:ext cx="2747811" cy="276999"/>
          </a:xfrm>
          <a:prstGeom prst="rect">
            <a:avLst/>
          </a:prstGeom>
          <a:noFill/>
        </p:spPr>
        <p:txBody>
          <a:bodyPr wrap="square" rtlCol="0">
            <a:spAutoFit/>
          </a:bodyPr>
          <a:lstStyle/>
          <a:p>
            <a:r>
              <a:rPr lang="en-US" sz="1200" i="1" dirty="0" err="1">
                <a:solidFill>
                  <a:srgbClr val="540932"/>
                </a:solidFill>
                <a:latin typeface="FT Aktual Book" panose="020B0004010101010101" pitchFamily="34" charset="0"/>
              </a:rPr>
              <a:t>Werkspoorkathedraal</a:t>
            </a:r>
            <a:r>
              <a:rPr lang="en-US" sz="1200" i="1" dirty="0">
                <a:solidFill>
                  <a:srgbClr val="540932"/>
                </a:solidFill>
                <a:latin typeface="FT Aktual Book" panose="020B0004010101010101" pitchFamily="34" charset="0"/>
              </a:rPr>
              <a:t>, Utrecht</a:t>
            </a:r>
            <a:endParaRPr lang="en-NL" sz="1200" i="1" dirty="0">
              <a:solidFill>
                <a:srgbClr val="540932"/>
              </a:solidFill>
              <a:latin typeface="FT Aktual Book" panose="020B0004010101010101" pitchFamily="34" charset="0"/>
            </a:endParaRPr>
          </a:p>
        </p:txBody>
      </p:sp>
      <p:pic>
        <p:nvPicPr>
          <p:cNvPr id="3" name="Afbeelding 2" descr="Afbeelding met buitenshuis, hemel, boom, gebouw">
            <a:extLst>
              <a:ext uri="{FF2B5EF4-FFF2-40B4-BE49-F238E27FC236}">
                <a16:creationId xmlns:a16="http://schemas.microsoft.com/office/drawing/2014/main" id="{64D2AADC-34AD-9DED-7613-76A7B89199B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8294651" y="3370321"/>
            <a:ext cx="3770212" cy="2507191"/>
          </a:xfrm>
          <a:prstGeom prst="rect">
            <a:avLst/>
          </a:prstGeom>
        </p:spPr>
      </p:pic>
      <p:sp>
        <p:nvSpPr>
          <p:cNvPr id="10" name="TextBox 1">
            <a:extLst>
              <a:ext uri="{FF2B5EF4-FFF2-40B4-BE49-F238E27FC236}">
                <a16:creationId xmlns:a16="http://schemas.microsoft.com/office/drawing/2014/main" id="{44D71111-DCA8-4CEB-9802-D70E94E6887F}"/>
              </a:ext>
            </a:extLst>
          </p:cNvPr>
          <p:cNvSpPr txBox="1"/>
          <p:nvPr/>
        </p:nvSpPr>
        <p:spPr>
          <a:xfrm>
            <a:off x="8322054" y="5885497"/>
            <a:ext cx="2747811" cy="276999"/>
          </a:xfrm>
          <a:prstGeom prst="rect">
            <a:avLst/>
          </a:prstGeom>
          <a:noFill/>
        </p:spPr>
        <p:txBody>
          <a:bodyPr wrap="square" rtlCol="0">
            <a:spAutoFit/>
          </a:bodyPr>
          <a:lstStyle/>
          <a:p>
            <a:r>
              <a:rPr lang="en-US" sz="1200" i="1" dirty="0" err="1">
                <a:solidFill>
                  <a:srgbClr val="540932"/>
                </a:solidFill>
                <a:latin typeface="FT Aktual Book" panose="020B0004010101010101" pitchFamily="34" charset="0"/>
              </a:rPr>
              <a:t>Mechelen</a:t>
            </a:r>
            <a:r>
              <a:rPr lang="en-US" sz="1200" i="1" dirty="0">
                <a:solidFill>
                  <a:srgbClr val="540932"/>
                </a:solidFill>
                <a:latin typeface="FT Aktual Book" panose="020B0004010101010101" pitchFamily="34" charset="0"/>
              </a:rPr>
              <a:t> Boulevard (BE)</a:t>
            </a:r>
            <a:endParaRPr lang="en-NL" sz="1200" i="1" dirty="0">
              <a:solidFill>
                <a:srgbClr val="540932"/>
              </a:solidFill>
              <a:latin typeface="FT Aktual Book" panose="020B0004010101010101" pitchFamily="34" charset="0"/>
            </a:endParaRPr>
          </a:p>
        </p:txBody>
      </p:sp>
    </p:spTree>
    <p:extLst>
      <p:ext uri="{BB962C8B-B14F-4D97-AF65-F5344CB8AC3E}">
        <p14:creationId xmlns:p14="http://schemas.microsoft.com/office/powerpoint/2010/main" val="3001843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38633B-AB20-A2E5-21FB-A11EDECDB472}"/>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50CD6652-657B-8D95-06DF-25120A8754FF}"/>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Waarom niet uitbreiden?</a:t>
            </a:r>
          </a:p>
        </p:txBody>
      </p:sp>
      <p:sp>
        <p:nvSpPr>
          <p:cNvPr id="2" name="TextBox 5">
            <a:extLst>
              <a:ext uri="{FF2B5EF4-FFF2-40B4-BE49-F238E27FC236}">
                <a16:creationId xmlns:a16="http://schemas.microsoft.com/office/drawing/2014/main" id="{35266B55-AAD6-9103-670D-AC8E05872FDC}"/>
              </a:ext>
            </a:extLst>
          </p:cNvPr>
          <p:cNvSpPr txBox="1"/>
          <p:nvPr/>
        </p:nvSpPr>
        <p:spPr>
          <a:xfrm>
            <a:off x="299191" y="1213674"/>
            <a:ext cx="11054609" cy="2117375"/>
          </a:xfrm>
          <a:prstGeom prst="rect">
            <a:avLst/>
          </a:prstGeom>
          <a:noFill/>
        </p:spPr>
        <p:txBody>
          <a:bodyPr wrap="square">
            <a:spAutoFit/>
          </a:bodyPr>
          <a:lstStyle/>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Er is geen reden om dat </a:t>
            </a:r>
            <a:r>
              <a:rPr lang="nl-NL" u="sng" dirty="0">
                <a:solidFill>
                  <a:srgbClr val="540932"/>
                </a:solidFill>
                <a:latin typeface="FT Aktual Book" panose="020B0004010101010101" pitchFamily="34" charset="0"/>
              </a:rPr>
              <a:t>nu</a:t>
            </a:r>
            <a:r>
              <a:rPr lang="nl-NL" dirty="0">
                <a:solidFill>
                  <a:srgbClr val="540932"/>
                </a:solidFill>
                <a:latin typeface="FT Aktual Book" panose="020B0004010101010101" pitchFamily="34" charset="0"/>
              </a:rPr>
              <a:t> te doen</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Het is duurder, omdat er meer infra en voorzieningen moeten komen en worden onderhouden.</a:t>
            </a:r>
          </a:p>
          <a:p>
            <a:pPr marL="285750" indent="-285750">
              <a:lnSpc>
                <a:spcPct val="150000"/>
              </a:lnSpc>
              <a:buFont typeface="Arial" panose="020B0604020202020204" pitchFamily="34" charset="0"/>
              <a:buChar char="•"/>
            </a:pPr>
            <a:r>
              <a:rPr lang="nl-NL" dirty="0">
                <a:solidFill>
                  <a:srgbClr val="540932"/>
                </a:solidFill>
                <a:latin typeface="FT Aktual Book" panose="020B0004010101010101" pitchFamily="34" charset="0"/>
              </a:rPr>
              <a:t>Ver van hulpdiensten, voorzieningen en het stimuleert daardoor autogebruik. En dat terwijl we nu al wijken kennen waar weinig voorzieningen zijn.</a:t>
            </a:r>
          </a:p>
          <a:p>
            <a:pPr marL="285750" indent="-285750" algn="l">
              <a:lnSpc>
                <a:spcPct val="150000"/>
              </a:lnSpc>
              <a:buFont typeface="Arial" panose="020B0604020202020204" pitchFamily="34" charset="0"/>
              <a:buChar char="•"/>
            </a:pPr>
            <a:r>
              <a:rPr lang="nl-NL" dirty="0">
                <a:solidFill>
                  <a:srgbClr val="540932"/>
                </a:solidFill>
                <a:latin typeface="FT Aktual Book" panose="020B0004010101010101" pitchFamily="34" charset="0"/>
              </a:rPr>
              <a:t>De uitbreiding wordt geen onderdeel van de stad, eerder dorpen met een eigen identiteit.</a:t>
            </a:r>
          </a:p>
        </p:txBody>
      </p:sp>
    </p:spTree>
    <p:extLst>
      <p:ext uri="{BB962C8B-B14F-4D97-AF65-F5344CB8AC3E}">
        <p14:creationId xmlns:p14="http://schemas.microsoft.com/office/powerpoint/2010/main" val="33970445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844201-13CF-2CD9-2E7B-C02E77788A5E}"/>
            </a:ext>
          </a:extLst>
        </p:cNvPr>
        <p:cNvGrpSpPr/>
        <p:nvPr/>
      </p:nvGrpSpPr>
      <p:grpSpPr>
        <a:xfrm>
          <a:off x="0" y="0"/>
          <a:ext cx="0" cy="0"/>
          <a:chOff x="0" y="0"/>
          <a:chExt cx="0" cy="0"/>
        </a:xfrm>
      </p:grpSpPr>
      <p:sp>
        <p:nvSpPr>
          <p:cNvPr id="6" name="Titel 1">
            <a:extLst>
              <a:ext uri="{FF2B5EF4-FFF2-40B4-BE49-F238E27FC236}">
                <a16:creationId xmlns:a16="http://schemas.microsoft.com/office/drawing/2014/main" id="{DC0F4A58-DA85-188B-D00F-3EBEC5DFF62E}"/>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Verdichten is niet…</a:t>
            </a:r>
          </a:p>
        </p:txBody>
      </p:sp>
      <p:sp>
        <p:nvSpPr>
          <p:cNvPr id="2" name="TextBox 5">
            <a:extLst>
              <a:ext uri="{FF2B5EF4-FFF2-40B4-BE49-F238E27FC236}">
                <a16:creationId xmlns:a16="http://schemas.microsoft.com/office/drawing/2014/main" id="{5F8E04D4-956C-48EE-34A8-1B56AE1E62EB}"/>
              </a:ext>
            </a:extLst>
          </p:cNvPr>
          <p:cNvSpPr txBox="1"/>
          <p:nvPr/>
        </p:nvSpPr>
        <p:spPr>
          <a:xfrm>
            <a:off x="299191" y="1213674"/>
            <a:ext cx="4502631" cy="2532873"/>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Verdichten is niet 'alles volbouwen’, </a:t>
            </a:r>
          </a:p>
          <a:p>
            <a:pPr algn="l">
              <a:lnSpc>
                <a:spcPct val="150000"/>
              </a:lnSpc>
            </a:pPr>
            <a:r>
              <a:rPr lang="nl-NL" dirty="0">
                <a:solidFill>
                  <a:srgbClr val="540932"/>
                </a:solidFill>
                <a:latin typeface="FT Aktual Book" panose="020B0004010101010101" pitchFamily="34" charset="0"/>
              </a:rPr>
              <a:t>maar juist 'compact bouwen’. </a:t>
            </a:r>
          </a:p>
          <a:p>
            <a:pPr algn="l">
              <a:lnSpc>
                <a:spcPct val="150000"/>
              </a:lnSpc>
            </a:pPr>
            <a:endParaRPr lang="nl-NL" dirty="0">
              <a:solidFill>
                <a:srgbClr val="540932"/>
              </a:solidFill>
              <a:latin typeface="FT Aktual Book" panose="020B0004010101010101" pitchFamily="34" charset="0"/>
            </a:endParaRPr>
          </a:p>
          <a:p>
            <a:pPr algn="l">
              <a:lnSpc>
                <a:spcPct val="150000"/>
              </a:lnSpc>
            </a:pPr>
            <a:r>
              <a:rPr lang="nl-NL" dirty="0">
                <a:solidFill>
                  <a:srgbClr val="540932"/>
                </a:solidFill>
                <a:latin typeface="FT Aktual Book" panose="020B0004010101010101" pitchFamily="34" charset="0"/>
              </a:rPr>
              <a:t>Dat kan ook laagbouw met meer ruimte voor groen betekenen als het op de goede manier gebeurt.</a:t>
            </a:r>
          </a:p>
        </p:txBody>
      </p:sp>
      <p:grpSp>
        <p:nvGrpSpPr>
          <p:cNvPr id="3" name="Groep 2" descr="Voorbeelden van woningen met meerdere lagen die mogelijk ook passend zijn bij Lelystad.">
            <a:extLst>
              <a:ext uri="{FF2B5EF4-FFF2-40B4-BE49-F238E27FC236}">
                <a16:creationId xmlns:a16="http://schemas.microsoft.com/office/drawing/2014/main" id="{42B770FD-0326-6A58-4918-E47F89FFB137}"/>
              </a:ext>
            </a:extLst>
          </p:cNvPr>
          <p:cNvGrpSpPr/>
          <p:nvPr/>
        </p:nvGrpSpPr>
        <p:grpSpPr>
          <a:xfrm>
            <a:off x="5480771" y="1155094"/>
            <a:ext cx="6126413" cy="4721225"/>
            <a:chOff x="6495800" y="2888029"/>
            <a:chExt cx="4858000" cy="3687799"/>
          </a:xfrm>
        </p:grpSpPr>
        <p:pic>
          <p:nvPicPr>
            <p:cNvPr id="9" name="Afbeelding 8">
              <a:extLst>
                <a:ext uri="{FF2B5EF4-FFF2-40B4-BE49-F238E27FC236}">
                  <a16:creationId xmlns:a16="http://schemas.microsoft.com/office/drawing/2014/main" id="{24E1B14E-CAEF-3388-0A01-91EC779E0BE3}"/>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6495800" y="2959278"/>
              <a:ext cx="4858000" cy="3616550"/>
            </a:xfrm>
            <a:prstGeom prst="rect">
              <a:avLst/>
            </a:prstGeom>
          </p:spPr>
        </p:pic>
        <p:pic>
          <p:nvPicPr>
            <p:cNvPr id="10" name="Afbeelding 9">
              <a:extLst>
                <a:ext uri="{FF2B5EF4-FFF2-40B4-BE49-F238E27FC236}">
                  <a16:creationId xmlns:a16="http://schemas.microsoft.com/office/drawing/2014/main" id="{58AE2E9D-3188-F58C-9DB4-6F1CDDD1E39C}"/>
                </a:ext>
              </a:extLst>
            </p:cNvPr>
            <p:cNvPicPr>
              <a:picLocks noChangeAspect="1"/>
            </p:cNvPicPr>
            <p:nvPr/>
          </p:nvPicPr>
          <p:blipFill>
            <a:blip r:embed="rId4" cstate="email">
              <a:extLst>
                <a:ext uri="{28A0092B-C50C-407E-A947-70E740481C1C}">
                  <a14:useLocalDpi xmlns:a14="http://schemas.microsoft.com/office/drawing/2010/main" val="0"/>
                </a:ext>
              </a:extLst>
            </a:blip>
            <a:srcRect t="-3"/>
            <a:stretch/>
          </p:blipFill>
          <p:spPr>
            <a:xfrm>
              <a:off x="8924800" y="2888029"/>
              <a:ext cx="2403764" cy="1836371"/>
            </a:xfrm>
            <a:prstGeom prst="rect">
              <a:avLst/>
            </a:prstGeom>
          </p:spPr>
        </p:pic>
      </p:grpSp>
      <p:pic>
        <p:nvPicPr>
          <p:cNvPr id="12" name="Afbeelding 11">
            <a:extLst>
              <a:ext uri="{FF2B5EF4-FFF2-40B4-BE49-F238E27FC236}">
                <a16:creationId xmlns:a16="http://schemas.microsoft.com/office/drawing/2014/main" id="{F12058F9-D7DC-859A-E344-AC933AEBAB0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p:blipFill>
        <p:spPr>
          <a:xfrm>
            <a:off x="5608646" y="3599386"/>
            <a:ext cx="2783745" cy="2012305"/>
          </a:xfrm>
          <a:prstGeom prst="rect">
            <a:avLst/>
          </a:prstGeom>
        </p:spPr>
      </p:pic>
      <p:sp>
        <p:nvSpPr>
          <p:cNvPr id="13" name="TextBox 5">
            <a:extLst>
              <a:ext uri="{FF2B5EF4-FFF2-40B4-BE49-F238E27FC236}">
                <a16:creationId xmlns:a16="http://schemas.microsoft.com/office/drawing/2014/main" id="{E5C70161-F73B-B5A9-0BB4-29F81AF6C301}"/>
              </a:ext>
              <a:ext uri="{C183D7F6-B498-43B3-948B-1728B52AA6E4}">
                <adec:decorative xmlns:adec="http://schemas.microsoft.com/office/drawing/2017/decorative" val="0"/>
              </a:ext>
            </a:extLst>
          </p:cNvPr>
          <p:cNvSpPr txBox="1"/>
          <p:nvPr/>
        </p:nvSpPr>
        <p:spPr>
          <a:xfrm>
            <a:off x="5557037" y="5615312"/>
            <a:ext cx="2835354" cy="314189"/>
          </a:xfrm>
          <a:prstGeom prst="rect">
            <a:avLst/>
          </a:prstGeom>
          <a:solidFill>
            <a:schemeClr val="bg1"/>
          </a:solidFill>
        </p:spPr>
        <p:txBody>
          <a:bodyPr wrap="square">
            <a:spAutoFit/>
          </a:bodyPr>
          <a:lstStyle/>
          <a:p>
            <a:pPr algn="l">
              <a:lnSpc>
                <a:spcPct val="150000"/>
              </a:lnSpc>
            </a:pPr>
            <a:r>
              <a:rPr lang="nl-NL" sz="1050" dirty="0">
                <a:solidFill>
                  <a:srgbClr val="540932"/>
                </a:solidFill>
                <a:latin typeface="FT Aktual Book" panose="020B0004010101010101" pitchFamily="34" charset="0"/>
              </a:rPr>
              <a:t>Oude Dijk, Tilburg. 90 wo/ha</a:t>
            </a:r>
          </a:p>
        </p:txBody>
      </p:sp>
    </p:spTree>
    <p:extLst>
      <p:ext uri="{BB962C8B-B14F-4D97-AF65-F5344CB8AC3E}">
        <p14:creationId xmlns:p14="http://schemas.microsoft.com/office/powerpoint/2010/main" val="42114944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74D23F-677B-342F-9EF6-E91C93255DCD}"/>
              </a:ext>
            </a:extLst>
          </p:cNvPr>
          <p:cNvSpPr>
            <a:spLocks noGrp="1"/>
          </p:cNvSpPr>
          <p:nvPr>
            <p:ph type="title"/>
          </p:nvPr>
        </p:nvSpPr>
        <p:spPr>
          <a:xfrm>
            <a:off x="399288" y="572389"/>
            <a:ext cx="10515600" cy="793115"/>
          </a:xfrm>
        </p:spPr>
        <p:txBody>
          <a:bodyPr>
            <a:normAutofit fontScale="90000"/>
          </a:bodyPr>
          <a:lstStyle/>
          <a:p>
            <a:r>
              <a:rPr lang="nl-NL" dirty="0"/>
              <a:t>Waar liggen de logische plekken</a:t>
            </a:r>
            <a:r>
              <a:rPr lang="nl-NL" baseline="0" dirty="0"/>
              <a:t> voor binnenstedelijk verdichten?</a:t>
            </a:r>
            <a:endParaRPr lang="nl-NL" dirty="0"/>
          </a:p>
        </p:txBody>
      </p:sp>
      <p:pic>
        <p:nvPicPr>
          <p:cNvPr id="5" name="Tijdelijke aanduiding voor inhoud 4" descr="Sociaal-maatschappelijke opgaven&#10;• Beweegnorm&#10;• Gezondheid&#10;• Eenzaamheid&#10;• Lage leefbarometer&#10;• Veiligheid&#10;&#10;Aanwezigheid voorzieningen&#10;• Zorg&#10;• Onderwijs&#10;• Sport/spel&#10;• Dagelijkse voorzieningen&#10;• Afstand tot groen&#10;&#10;Positie in mobiliteitsnetwerk&#10;• Langzaam verkeer&#10;• OV? (trein/ bus/ PTAL?)&#10;&#10;Kansen in het stedelijk weefsel&#10;• Energielabels&#10;• Fasering/ leefrijd wijk&#10;• Grondeigendom&#10;• FSI/ GSI&#10;• Typologie&#10;&#10;Met alle bovenstaande zaken komen we tot:&#10;A. Plekken met kwaliteit en ruimtelijke mogelijkheden. Bouwen daar waar kwaliteit is.&#10;B. Plekken met behoefte aan kwaliteitsimpuls en goed gelegen + ruimtelijke mogelijkheden. &#10;">
            <a:extLst>
              <a:ext uri="{FF2B5EF4-FFF2-40B4-BE49-F238E27FC236}">
                <a16:creationId xmlns:a16="http://schemas.microsoft.com/office/drawing/2014/main" id="{2C7140A3-9C27-8DA8-7915-D5BF01C6677B}"/>
              </a:ext>
            </a:extLst>
          </p:cNvPr>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a:stretch/>
        </p:blipFill>
        <p:spPr>
          <a:xfrm>
            <a:off x="258957" y="1584960"/>
            <a:ext cx="11805721" cy="5118212"/>
          </a:xfrm>
        </p:spPr>
      </p:pic>
    </p:spTree>
    <p:extLst>
      <p:ext uri="{BB962C8B-B14F-4D97-AF65-F5344CB8AC3E}">
        <p14:creationId xmlns:p14="http://schemas.microsoft.com/office/powerpoint/2010/main" val="1624394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A5D7CB"/>
        </a:solidFill>
        <a:effectLst/>
      </p:bgPr>
    </p:bg>
    <p:spTree>
      <p:nvGrpSpPr>
        <p:cNvPr id="1" name=""/>
        <p:cNvGrpSpPr/>
        <p:nvPr/>
      </p:nvGrpSpPr>
      <p:grpSpPr>
        <a:xfrm>
          <a:off x="0" y="0"/>
          <a:ext cx="0" cy="0"/>
          <a:chOff x="0" y="0"/>
          <a:chExt cx="0" cy="0"/>
        </a:xfrm>
      </p:grpSpPr>
      <p:sp>
        <p:nvSpPr>
          <p:cNvPr id="4" name="Titel 1" descr="Stevig Ruimtelijk Raamwerk">
            <a:extLst>
              <a:ext uri="{FF2B5EF4-FFF2-40B4-BE49-F238E27FC236}">
                <a16:creationId xmlns:a16="http://schemas.microsoft.com/office/drawing/2014/main" id="{B14C1461-3DF6-C52A-F5CD-09B4BF1F952D}"/>
              </a:ext>
            </a:extLst>
          </p:cNvPr>
          <p:cNvSpPr txBox="1">
            <a:spLocks/>
          </p:cNvSpPr>
          <p:nvPr/>
        </p:nvSpPr>
        <p:spPr>
          <a:xfrm>
            <a:off x="299192" y="213855"/>
            <a:ext cx="11631708" cy="678664"/>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4800" b="1" i="0" dirty="0">
              <a:solidFill>
                <a:srgbClr val="540A32"/>
              </a:solidFill>
              <a:effectLst/>
              <a:latin typeface="BatonTurbo"/>
            </a:endParaRPr>
          </a:p>
        </p:txBody>
      </p:sp>
      <p:sp>
        <p:nvSpPr>
          <p:cNvPr id="3" name="Titel 1">
            <a:extLst>
              <a:ext uri="{FF2B5EF4-FFF2-40B4-BE49-F238E27FC236}">
                <a16:creationId xmlns:a16="http://schemas.microsoft.com/office/drawing/2014/main" id="{C613AA22-E91C-DA7B-5702-93B3FBDA85E5}"/>
              </a:ext>
            </a:extLst>
          </p:cNvPr>
          <p:cNvSpPr txBox="1">
            <a:spLocks noGrp="1"/>
          </p:cNvSpPr>
          <p:nvPr>
            <p:ph type="title" idx="4294967295"/>
          </p:nvPr>
        </p:nvSpPr>
        <p:spPr>
          <a:xfrm>
            <a:off x="451592" y="3662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540A32"/>
                </a:solidFill>
                <a:effectLst/>
                <a:uLnTx/>
                <a:uFillTx/>
                <a:latin typeface="+mn-lt"/>
                <a:ea typeface="+mj-ea"/>
                <a:cs typeface="+mj-cs"/>
              </a:rPr>
              <a:t>Stevig Ruimtelijk Raamwerk</a:t>
            </a:r>
          </a:p>
        </p:txBody>
      </p:sp>
    </p:spTree>
    <p:extLst>
      <p:ext uri="{BB962C8B-B14F-4D97-AF65-F5344CB8AC3E}">
        <p14:creationId xmlns:p14="http://schemas.microsoft.com/office/powerpoint/2010/main" val="28506996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67CFA325-9B5A-808A-CA05-E62C984A83A7}"/>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Stevig ruimtelijk raamwerk als basis</a:t>
            </a:r>
          </a:p>
        </p:txBody>
      </p:sp>
      <p:sp>
        <p:nvSpPr>
          <p:cNvPr id="3" name="Tijdelijke aanduiding voor inhoud 2">
            <a:extLst>
              <a:ext uri="{FF2B5EF4-FFF2-40B4-BE49-F238E27FC236}">
                <a16:creationId xmlns:a16="http://schemas.microsoft.com/office/drawing/2014/main" id="{65D4D5CB-E001-6E15-5E41-CF9292A9C927}"/>
              </a:ext>
            </a:extLst>
          </p:cNvPr>
          <p:cNvSpPr>
            <a:spLocks noGrp="1"/>
          </p:cNvSpPr>
          <p:nvPr>
            <p:ph idx="1"/>
          </p:nvPr>
        </p:nvSpPr>
        <p:spPr>
          <a:xfrm>
            <a:off x="299192" y="1251912"/>
            <a:ext cx="8162925" cy="4351338"/>
          </a:xfrm>
        </p:spPr>
        <p:txBody>
          <a:bodyPr>
            <a:normAutofit/>
          </a:bodyPr>
          <a:lstStyle/>
          <a:p>
            <a:endParaRPr lang="nl-NL" dirty="0"/>
          </a:p>
          <a:p>
            <a:pPr marL="0" indent="0">
              <a:buNone/>
            </a:pPr>
            <a:r>
              <a:rPr lang="nl-NL" b="1" dirty="0"/>
              <a:t>Bestaande ruimtelijke structuren om te behouden</a:t>
            </a:r>
          </a:p>
          <a:p>
            <a:pPr marL="755650" lvl="2" indent="-300038">
              <a:spcBef>
                <a:spcPts val="400"/>
              </a:spcBef>
            </a:pPr>
            <a:r>
              <a:rPr lang="nl-NL" dirty="0"/>
              <a:t>Landschappelijke structuren</a:t>
            </a:r>
          </a:p>
          <a:p>
            <a:pPr marL="755650" lvl="2" indent="-300038">
              <a:spcBef>
                <a:spcPts val="400"/>
              </a:spcBef>
            </a:pPr>
            <a:r>
              <a:rPr lang="nl-NL" dirty="0"/>
              <a:t>Netwerken</a:t>
            </a:r>
          </a:p>
          <a:p>
            <a:pPr marL="755650" lvl="2" indent="-300038">
              <a:spcBef>
                <a:spcPts val="400"/>
              </a:spcBef>
            </a:pPr>
            <a:r>
              <a:rPr lang="nl-NL" dirty="0"/>
              <a:t>Occupatie inclusief cultuurhistorische opbouw 				</a:t>
            </a:r>
          </a:p>
          <a:p>
            <a:pPr marL="400050" lvl="1" indent="-300038">
              <a:spcBef>
                <a:spcPts val="400"/>
              </a:spcBef>
            </a:pPr>
            <a:r>
              <a:rPr lang="nl-NL" b="1" dirty="0"/>
              <a:t>En keuzes die we in ieder geval willen maken </a:t>
            </a:r>
          </a:p>
          <a:p>
            <a:pPr marL="400050" lvl="1" indent="-300038">
              <a:spcBef>
                <a:spcPts val="400"/>
              </a:spcBef>
            </a:pPr>
            <a:r>
              <a:rPr lang="nl-NL" b="0" dirty="0"/>
              <a:t>Ruimtelijke no-</a:t>
            </a:r>
            <a:r>
              <a:rPr lang="nl-NL" b="0" dirty="0" err="1"/>
              <a:t>regrets</a:t>
            </a:r>
            <a:r>
              <a:rPr lang="nl-NL" b="0" dirty="0"/>
              <a:t>: Voor Wonen, Verkeer, Energie, </a:t>
            </a:r>
          </a:p>
          <a:p>
            <a:pPr marL="400050" lvl="1" indent="-300038">
              <a:spcBef>
                <a:spcPts val="400"/>
              </a:spcBef>
            </a:pPr>
            <a:r>
              <a:rPr lang="nl-NL" b="0" dirty="0"/>
              <a:t>Natuur, Economie, Sociaal Maatschappelijk</a:t>
            </a:r>
            <a:endParaRPr lang="nl-NL" dirty="0"/>
          </a:p>
          <a:p>
            <a:pPr marL="76200" indent="0">
              <a:buNone/>
            </a:pPr>
            <a:endParaRPr lang="nl-NL" dirty="0"/>
          </a:p>
        </p:txBody>
      </p:sp>
      <p:pic>
        <p:nvPicPr>
          <p:cNvPr id="9" name="Afbeelding 8" descr="Alle onderdelen uit de 4 denkrichtingen komen samen in het voorkeursmodel.">
            <a:extLst>
              <a:ext uri="{FF2B5EF4-FFF2-40B4-BE49-F238E27FC236}">
                <a16:creationId xmlns:a16="http://schemas.microsoft.com/office/drawing/2014/main" id="{BFD08B67-C6AD-F24C-FC1F-C49045BAB40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320260" y="2051484"/>
            <a:ext cx="4871740" cy="3254375"/>
          </a:xfrm>
          <a:prstGeom prst="rect">
            <a:avLst/>
          </a:prstGeom>
        </p:spPr>
      </p:pic>
    </p:spTree>
    <p:extLst>
      <p:ext uri="{BB962C8B-B14F-4D97-AF65-F5344CB8AC3E}">
        <p14:creationId xmlns:p14="http://schemas.microsoft.com/office/powerpoint/2010/main" val="346963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E5341-4615-A03E-9087-3C7477C469E9}"/>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86C54E2E-F813-2942-BE89-25A037FE513D}"/>
              </a:ext>
            </a:extLst>
          </p:cNvPr>
          <p:cNvSpPr>
            <a:spLocks noGrp="1"/>
          </p:cNvSpPr>
          <p:nvPr>
            <p:ph type="title"/>
          </p:nvPr>
        </p:nvSpPr>
        <p:spPr>
          <a:xfrm>
            <a:off x="4203477" y="180895"/>
            <a:ext cx="5020158" cy="695083"/>
          </a:xfrm>
        </p:spPr>
        <p:txBody>
          <a:bodyPr/>
          <a:lstStyle/>
          <a:p>
            <a:r>
              <a:rPr lang="nl-NL" dirty="0"/>
              <a:t>Wonen</a:t>
            </a:r>
          </a:p>
        </p:txBody>
      </p:sp>
      <p:pic>
        <p:nvPicPr>
          <p:cNvPr id="2" name="Afbeelding 1" descr="Plattegrond van Lelystad. &#10;Voor wonen zijn er de volgende ambities en plannen:&#10;•Verdichten van het Stadshart tot een echt centrum&#10;•Verstandig verdichten, overal in de stad &#10;•Gemiddeld ca. 50% appartementen in de nieuwbouw&#10;•Verduurzaming van de bestaande woningvoorraad&#10;•Betaalbaar bouwen, volgens de Lelystadse mix, in alle wijken&#10;">
            <a:extLst>
              <a:ext uri="{FF2B5EF4-FFF2-40B4-BE49-F238E27FC236}">
                <a16:creationId xmlns:a16="http://schemas.microsoft.com/office/drawing/2014/main" id="{95791B35-FD3A-DECC-E2FB-3B639861C703}"/>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493081" y="0"/>
            <a:ext cx="9698918" cy="6858000"/>
          </a:xfrm>
          <a:prstGeom prst="rect">
            <a:avLst/>
          </a:prstGeom>
        </p:spPr>
      </p:pic>
      <p:pic>
        <p:nvPicPr>
          <p:cNvPr id="4" name="Afbeelding 3">
            <a:extLst>
              <a:ext uri="{FF2B5EF4-FFF2-40B4-BE49-F238E27FC236}">
                <a16:creationId xmlns:a16="http://schemas.microsoft.com/office/drawing/2014/main" id="{3189EF98-D45B-D343-50EC-FA1226B8024D}"/>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1584"/>
            <a:ext cx="4203477" cy="1046427"/>
          </a:xfrm>
          <a:prstGeom prst="rect">
            <a:avLst/>
          </a:prstGeom>
        </p:spPr>
      </p:pic>
      <p:sp>
        <p:nvSpPr>
          <p:cNvPr id="3" name="Tijdelijke aanduiding voor inhoud 4">
            <a:extLst>
              <a:ext uri="{FF2B5EF4-FFF2-40B4-BE49-F238E27FC236}">
                <a16:creationId xmlns:a16="http://schemas.microsoft.com/office/drawing/2014/main" id="{77EF66B6-EBFC-75EB-9288-682F1664FBC0}"/>
              </a:ext>
              <a:ext uri="{C183D7F6-B498-43B3-948B-1728B52AA6E4}">
                <adec:decorative xmlns:adec="http://schemas.microsoft.com/office/drawing/2017/decorative" val="1"/>
              </a:ext>
            </a:extLst>
          </p:cNvPr>
          <p:cNvSpPr>
            <a:spLocks noGrp="1"/>
          </p:cNvSpPr>
          <p:nvPr>
            <p:ph idx="1"/>
          </p:nvPr>
        </p:nvSpPr>
        <p:spPr>
          <a:xfrm>
            <a:off x="134063" y="1249028"/>
            <a:ext cx="4069414" cy="2770420"/>
          </a:xfrm>
          <a:solidFill>
            <a:schemeClr val="bg1"/>
          </a:solidFill>
        </p:spPr>
        <p:txBody>
          <a:bodyPr>
            <a:normAutofit/>
          </a:bodyPr>
          <a:lstStyle/>
          <a:p>
            <a:pPr marL="285750" indent="-285750">
              <a:buFont typeface="Arial" panose="020B0604020202020204" pitchFamily="34" charset="0"/>
              <a:buChar char="•"/>
            </a:pPr>
            <a:r>
              <a:rPr lang="nl-NL" sz="1600" dirty="0">
                <a:solidFill>
                  <a:srgbClr val="540932"/>
                </a:solidFill>
              </a:rPr>
              <a:t>Verdichten van het Stadshart tot een echt centrum</a:t>
            </a:r>
          </a:p>
          <a:p>
            <a:pPr marL="285750" indent="-285750">
              <a:buFont typeface="Arial" panose="020B0604020202020204" pitchFamily="34" charset="0"/>
              <a:buChar char="•"/>
            </a:pPr>
            <a:r>
              <a:rPr lang="nl-NL" sz="1600" dirty="0">
                <a:solidFill>
                  <a:srgbClr val="540932"/>
                </a:solidFill>
              </a:rPr>
              <a:t>Verstandig verdichten, overal in de stad </a:t>
            </a:r>
          </a:p>
          <a:p>
            <a:pPr marL="285750" indent="-285750">
              <a:buFont typeface="Arial" panose="020B0604020202020204" pitchFamily="34" charset="0"/>
              <a:buChar char="•"/>
            </a:pPr>
            <a:r>
              <a:rPr lang="nl-NL" sz="1600" dirty="0">
                <a:solidFill>
                  <a:srgbClr val="540932"/>
                </a:solidFill>
              </a:rPr>
              <a:t>Gemiddeld ca. 50% appartementen in de nieuwbouw</a:t>
            </a:r>
          </a:p>
          <a:p>
            <a:pPr marL="285750" indent="-285750">
              <a:buFont typeface="Arial" panose="020B0604020202020204" pitchFamily="34" charset="0"/>
              <a:buChar char="•"/>
            </a:pPr>
            <a:r>
              <a:rPr lang="nl-NL" sz="1600" dirty="0">
                <a:solidFill>
                  <a:srgbClr val="540932"/>
                </a:solidFill>
              </a:rPr>
              <a:t>Verduurzaming van de bestaande woningvoorraad</a:t>
            </a:r>
          </a:p>
          <a:p>
            <a:pPr marL="285750" indent="-285750">
              <a:buFont typeface="Arial" panose="020B0604020202020204" pitchFamily="34" charset="0"/>
              <a:buChar char="•"/>
            </a:pPr>
            <a:r>
              <a:rPr lang="nl-NL" sz="1600" dirty="0">
                <a:solidFill>
                  <a:srgbClr val="540932"/>
                </a:solidFill>
              </a:rPr>
              <a:t>Betaalbaar bouwen, volgens de Lelystadse mix, in alle wijken</a:t>
            </a:r>
          </a:p>
          <a:p>
            <a:endParaRPr lang="nl-NL" sz="1600" dirty="0"/>
          </a:p>
        </p:txBody>
      </p:sp>
    </p:spTree>
    <p:extLst>
      <p:ext uri="{BB962C8B-B14F-4D97-AF65-F5344CB8AC3E}">
        <p14:creationId xmlns:p14="http://schemas.microsoft.com/office/powerpoint/2010/main" val="201221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C8AC7-1B40-0EC8-3DA3-37BE23D2440C}"/>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20D4C382-B902-5A87-EB78-5E04C0E01780}"/>
              </a:ext>
            </a:extLst>
          </p:cNvPr>
          <p:cNvSpPr>
            <a:spLocks noGrp="1"/>
          </p:cNvSpPr>
          <p:nvPr>
            <p:ph type="title"/>
          </p:nvPr>
        </p:nvSpPr>
        <p:spPr>
          <a:xfrm>
            <a:off x="4203477" y="185451"/>
            <a:ext cx="7150325" cy="684107"/>
          </a:xfrm>
        </p:spPr>
        <p:txBody>
          <a:bodyPr/>
          <a:lstStyle/>
          <a:p>
            <a:r>
              <a:rPr lang="nl-NL" dirty="0"/>
              <a:t>Sociaal maatschappelijk</a:t>
            </a:r>
          </a:p>
        </p:txBody>
      </p:sp>
      <p:pic>
        <p:nvPicPr>
          <p:cNvPr id="2" name="Afbeelding 1" descr="Plattegrond van Lelystad. &#10;Voor sociaal maatschappelijk zijn er de volgende ambities en plannen:&#10;•Jeugd en jongeren zijn een essentiële aandacht groep; zonder hen geen stad in 2050.&#10;•Ontmoeten als centraal thema in buurt en stad, zowel voor voorzieningen, sport, recreatie en cultuur. &#10;•Ontwikkelen van functies en/of voorzieningen in samenspraak met inwoners.&#10;">
            <a:extLst>
              <a:ext uri="{FF2B5EF4-FFF2-40B4-BE49-F238E27FC236}">
                <a16:creationId xmlns:a16="http://schemas.microsoft.com/office/drawing/2014/main" id="{5810C8D8-757F-2E1B-1D38-C934B6D0D72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493081" y="0"/>
            <a:ext cx="9698918" cy="6858000"/>
          </a:xfrm>
          <a:prstGeom prst="rect">
            <a:avLst/>
          </a:prstGeom>
        </p:spPr>
      </p:pic>
      <p:pic>
        <p:nvPicPr>
          <p:cNvPr id="4" name="Afbeelding 3">
            <a:extLst>
              <a:ext uri="{FF2B5EF4-FFF2-40B4-BE49-F238E27FC236}">
                <a16:creationId xmlns:a16="http://schemas.microsoft.com/office/drawing/2014/main" id="{EDA4E9A1-C1C7-0B89-F3BE-F7DE97CC2DF5}"/>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1585"/>
            <a:ext cx="4203477" cy="953520"/>
          </a:xfrm>
          <a:prstGeom prst="rect">
            <a:avLst/>
          </a:prstGeom>
        </p:spPr>
      </p:pic>
      <p:sp>
        <p:nvSpPr>
          <p:cNvPr id="3" name="Tijdelijke aanduiding voor inhoud 4">
            <a:extLst>
              <a:ext uri="{FF2B5EF4-FFF2-40B4-BE49-F238E27FC236}">
                <a16:creationId xmlns:a16="http://schemas.microsoft.com/office/drawing/2014/main" id="{103CD121-79B5-AC64-3344-F6D274D55CE7}"/>
              </a:ext>
              <a:ext uri="{C183D7F6-B498-43B3-948B-1728B52AA6E4}">
                <adec:decorative xmlns:adec="http://schemas.microsoft.com/office/drawing/2017/decorative" val="1"/>
              </a:ext>
            </a:extLst>
          </p:cNvPr>
          <p:cNvSpPr>
            <a:spLocks noGrp="1"/>
          </p:cNvSpPr>
          <p:nvPr>
            <p:ph idx="1"/>
          </p:nvPr>
        </p:nvSpPr>
        <p:spPr>
          <a:xfrm>
            <a:off x="134063" y="1249028"/>
            <a:ext cx="4069414" cy="2770420"/>
          </a:xfrm>
          <a:solidFill>
            <a:schemeClr val="bg1"/>
          </a:solidFill>
        </p:spPr>
        <p:txBody>
          <a:bodyPr>
            <a:normAutofit/>
          </a:bodyPr>
          <a:lstStyle/>
          <a:p>
            <a:pPr marL="285750" indent="-285750">
              <a:buFont typeface="Arial" panose="020B0604020202020204" pitchFamily="34" charset="0"/>
              <a:buChar char="•"/>
            </a:pPr>
            <a:r>
              <a:rPr lang="nl-NL" sz="1600" dirty="0">
                <a:solidFill>
                  <a:srgbClr val="540932"/>
                </a:solidFill>
              </a:rPr>
              <a:t>Jeugd en jongeren zijn een essentiële </a:t>
            </a:r>
            <a:r>
              <a:rPr lang="nl-NL" sz="1600" dirty="0" err="1">
                <a:solidFill>
                  <a:srgbClr val="540932"/>
                </a:solidFill>
              </a:rPr>
              <a:t>aandachtsgroep</a:t>
            </a:r>
            <a:r>
              <a:rPr lang="nl-NL" sz="1600" dirty="0">
                <a:solidFill>
                  <a:srgbClr val="540932"/>
                </a:solidFill>
              </a:rPr>
              <a:t>; zonder hen geen stad in 2050.</a:t>
            </a:r>
          </a:p>
          <a:p>
            <a:pPr marL="285750" indent="-285750">
              <a:buFont typeface="Arial" panose="020B0604020202020204" pitchFamily="34" charset="0"/>
              <a:buChar char="•"/>
            </a:pPr>
            <a:r>
              <a:rPr lang="nl-NL" sz="1600" dirty="0">
                <a:solidFill>
                  <a:srgbClr val="540932"/>
                </a:solidFill>
              </a:rPr>
              <a:t>Ontmoeten als centraal thema in buurt en stad, zowel voor voorzieningen, sport, recreatie en cultuur. </a:t>
            </a:r>
          </a:p>
          <a:p>
            <a:pPr marL="285750" indent="-285750">
              <a:buFont typeface="Arial" panose="020B0604020202020204" pitchFamily="34" charset="0"/>
              <a:buChar char="•"/>
            </a:pPr>
            <a:r>
              <a:rPr lang="nl-NL" sz="1600" dirty="0">
                <a:solidFill>
                  <a:srgbClr val="540932"/>
                </a:solidFill>
              </a:rPr>
              <a:t>Ontwikkelen van functies en/of voorzieningen in samenspraak met inwoners.</a:t>
            </a:r>
          </a:p>
          <a:p>
            <a:pPr marL="285750" indent="-285750">
              <a:buFont typeface="Arial" panose="020B0604020202020204" pitchFamily="34" charset="0"/>
              <a:buChar char="•"/>
            </a:pPr>
            <a:endParaRPr lang="nl-NL" sz="1600" dirty="0">
              <a:solidFill>
                <a:srgbClr val="540932"/>
              </a:solidFill>
            </a:endParaRPr>
          </a:p>
        </p:txBody>
      </p:sp>
    </p:spTree>
    <p:extLst>
      <p:ext uri="{BB962C8B-B14F-4D97-AF65-F5344CB8AC3E}">
        <p14:creationId xmlns:p14="http://schemas.microsoft.com/office/powerpoint/2010/main" val="30153379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56E61C-3F56-B3B6-8009-B99C20CC1B2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001F779B-464F-85FF-9BC8-B01033BA4C2D}"/>
              </a:ext>
            </a:extLst>
          </p:cNvPr>
          <p:cNvSpPr>
            <a:spLocks noGrp="1"/>
          </p:cNvSpPr>
          <p:nvPr>
            <p:ph type="title"/>
          </p:nvPr>
        </p:nvSpPr>
        <p:spPr>
          <a:xfrm>
            <a:off x="4203477" y="151585"/>
            <a:ext cx="7150323" cy="739980"/>
          </a:xfrm>
        </p:spPr>
        <p:txBody>
          <a:bodyPr/>
          <a:lstStyle/>
          <a:p>
            <a:r>
              <a:rPr lang="nl-NL" dirty="0"/>
              <a:t>Verkeer</a:t>
            </a:r>
          </a:p>
        </p:txBody>
      </p:sp>
      <p:pic>
        <p:nvPicPr>
          <p:cNvPr id="2" name="Afbeelding 1" descr="Plattegrond van Lelystad.&#10;Voor verkeer zijn er de volgende ambities en plannen:&#10;•Lelystad is al een Fietsstad dat moeten we op #1 houden&#10;•Hanteren van het ‘STOMP’ prioriteitsprincipe &#10;•Bereikbaarheid bedrijventerreinen per fiets en OV verbeteren.&#10;•Hiërarchie wegenstructuur&#10;•Verbeteren verbindingen met de regio&#10;•Opwaardering van de totale stationsomgeving &#10;">
            <a:extLst>
              <a:ext uri="{FF2B5EF4-FFF2-40B4-BE49-F238E27FC236}">
                <a16:creationId xmlns:a16="http://schemas.microsoft.com/office/drawing/2014/main" id="{18082D4E-5202-6919-E86D-57B29C0259D9}"/>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493081" y="0"/>
            <a:ext cx="9698918" cy="6858000"/>
          </a:xfrm>
          <a:prstGeom prst="rect">
            <a:avLst/>
          </a:prstGeom>
        </p:spPr>
      </p:pic>
      <p:pic>
        <p:nvPicPr>
          <p:cNvPr id="4" name="Afbeelding 3">
            <a:extLst>
              <a:ext uri="{FF2B5EF4-FFF2-40B4-BE49-F238E27FC236}">
                <a16:creationId xmlns:a16="http://schemas.microsoft.com/office/drawing/2014/main" id="{B3995D32-0E65-C6C7-6468-6ACB89BD4E62}"/>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1585"/>
            <a:ext cx="4203477" cy="953520"/>
          </a:xfrm>
          <a:prstGeom prst="rect">
            <a:avLst/>
          </a:prstGeom>
        </p:spPr>
      </p:pic>
      <p:sp>
        <p:nvSpPr>
          <p:cNvPr id="3" name="Tijdelijke aanduiding voor inhoud 4">
            <a:extLst>
              <a:ext uri="{FF2B5EF4-FFF2-40B4-BE49-F238E27FC236}">
                <a16:creationId xmlns:a16="http://schemas.microsoft.com/office/drawing/2014/main" id="{D4EE7300-70B4-C998-3255-D0C59E1E09D3}"/>
              </a:ext>
              <a:ext uri="{C183D7F6-B498-43B3-948B-1728B52AA6E4}">
                <adec:decorative xmlns:adec="http://schemas.microsoft.com/office/drawing/2017/decorative" val="1"/>
              </a:ext>
            </a:extLst>
          </p:cNvPr>
          <p:cNvSpPr>
            <a:spLocks noGrp="1"/>
          </p:cNvSpPr>
          <p:nvPr>
            <p:ph idx="1"/>
          </p:nvPr>
        </p:nvSpPr>
        <p:spPr>
          <a:xfrm>
            <a:off x="134063" y="1249028"/>
            <a:ext cx="4069414" cy="3073590"/>
          </a:xfrm>
          <a:solidFill>
            <a:schemeClr val="bg1"/>
          </a:solidFill>
        </p:spPr>
        <p:txBody>
          <a:bodyPr>
            <a:normAutofit/>
          </a:bodyPr>
          <a:lstStyle/>
          <a:p>
            <a:pPr marL="285750" indent="-285750">
              <a:buFont typeface="Arial" panose="020B0604020202020204" pitchFamily="34" charset="0"/>
              <a:buChar char="•"/>
            </a:pPr>
            <a:r>
              <a:rPr lang="nl-NL" sz="1600" dirty="0">
                <a:solidFill>
                  <a:srgbClr val="540932"/>
                </a:solidFill>
              </a:rPr>
              <a:t>Lelystad is al een Fietsstad dat moeten we op #1 houden</a:t>
            </a:r>
          </a:p>
          <a:p>
            <a:pPr marL="285750" indent="-285750">
              <a:buFont typeface="Arial" panose="020B0604020202020204" pitchFamily="34" charset="0"/>
              <a:buChar char="•"/>
            </a:pPr>
            <a:r>
              <a:rPr lang="nl-NL" sz="1600" dirty="0">
                <a:solidFill>
                  <a:srgbClr val="540932"/>
                </a:solidFill>
              </a:rPr>
              <a:t>Hanteren van het ‘STOMP’ prioriteitsprincipe </a:t>
            </a:r>
          </a:p>
          <a:p>
            <a:pPr marL="285750" indent="-285750">
              <a:buFont typeface="Arial" panose="020B0604020202020204" pitchFamily="34" charset="0"/>
              <a:buChar char="•"/>
            </a:pPr>
            <a:r>
              <a:rPr lang="nl-NL" sz="1600" dirty="0">
                <a:solidFill>
                  <a:srgbClr val="540932"/>
                </a:solidFill>
              </a:rPr>
              <a:t>Bereikbaarheid bedrijventerreinen per fiets en OV verbeteren.</a:t>
            </a:r>
          </a:p>
          <a:p>
            <a:pPr marL="285750" indent="-285750">
              <a:buFont typeface="Arial" panose="020B0604020202020204" pitchFamily="34" charset="0"/>
              <a:buChar char="•"/>
            </a:pPr>
            <a:r>
              <a:rPr lang="nl-NL" sz="1600" dirty="0">
                <a:solidFill>
                  <a:srgbClr val="540932"/>
                </a:solidFill>
              </a:rPr>
              <a:t>Hiërarchie wegenstructuur</a:t>
            </a:r>
          </a:p>
          <a:p>
            <a:pPr marL="285750" indent="-285750">
              <a:buFont typeface="Arial" panose="020B0604020202020204" pitchFamily="34" charset="0"/>
              <a:buChar char="•"/>
            </a:pPr>
            <a:r>
              <a:rPr lang="nl-NL" sz="1600" dirty="0">
                <a:solidFill>
                  <a:srgbClr val="540932"/>
                </a:solidFill>
              </a:rPr>
              <a:t>Verbeteren verbindingen met de regio</a:t>
            </a:r>
          </a:p>
          <a:p>
            <a:pPr marL="285750" indent="-285750">
              <a:buFont typeface="Arial" panose="020B0604020202020204" pitchFamily="34" charset="0"/>
              <a:buChar char="•"/>
            </a:pPr>
            <a:r>
              <a:rPr lang="nl-NL" sz="1600" dirty="0">
                <a:solidFill>
                  <a:srgbClr val="540932"/>
                </a:solidFill>
              </a:rPr>
              <a:t>Opwaardering van de totale stationsomgeving </a:t>
            </a:r>
          </a:p>
        </p:txBody>
      </p:sp>
    </p:spTree>
    <p:extLst>
      <p:ext uri="{BB962C8B-B14F-4D97-AF65-F5344CB8AC3E}">
        <p14:creationId xmlns:p14="http://schemas.microsoft.com/office/powerpoint/2010/main" val="27611161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62CC3-C7B9-14FF-4CE9-068700AB28D4}"/>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29B61B7-7219-F179-6568-616568E0EE7A}"/>
              </a:ext>
            </a:extLst>
          </p:cNvPr>
          <p:cNvSpPr>
            <a:spLocks noGrp="1"/>
          </p:cNvSpPr>
          <p:nvPr>
            <p:ph type="title"/>
          </p:nvPr>
        </p:nvSpPr>
        <p:spPr>
          <a:xfrm>
            <a:off x="4203477" y="178043"/>
            <a:ext cx="7150323" cy="739980"/>
          </a:xfrm>
        </p:spPr>
        <p:txBody>
          <a:bodyPr/>
          <a:lstStyle/>
          <a:p>
            <a:r>
              <a:rPr lang="nl-NL" dirty="0"/>
              <a:t>Energie</a:t>
            </a:r>
          </a:p>
        </p:txBody>
      </p:sp>
      <p:pic>
        <p:nvPicPr>
          <p:cNvPr id="2" name="Afbeelding 1" descr="Plattegrond van Lelystad.&#10;Voor energie zijn er de volgende ambities en plannen:&#10;•Van centraal naar decentraal opwekken en gebruiken&#10;•Beperken gebruik = noodzaak&#10;•Nieuwe en bestaande wijken aardgasvrij&#10;•Een warmtenet aanleggen in de bestaande en nieuwe wijken&#10;•Voldoende ruimte in het buitengebied om te voldoen aan de doelstelling Energieneutraal. &#10;">
            <a:extLst>
              <a:ext uri="{FF2B5EF4-FFF2-40B4-BE49-F238E27FC236}">
                <a16:creationId xmlns:a16="http://schemas.microsoft.com/office/drawing/2014/main" id="{B09AC41A-DE06-5AF9-204F-2FAA268DAE48}"/>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493081" y="0"/>
            <a:ext cx="9698918" cy="6858000"/>
          </a:xfrm>
          <a:prstGeom prst="rect">
            <a:avLst/>
          </a:prstGeom>
        </p:spPr>
      </p:pic>
      <p:pic>
        <p:nvPicPr>
          <p:cNvPr id="4" name="Afbeelding 3">
            <a:extLst>
              <a:ext uri="{FF2B5EF4-FFF2-40B4-BE49-F238E27FC236}">
                <a16:creationId xmlns:a16="http://schemas.microsoft.com/office/drawing/2014/main" id="{5FAF3699-8504-4677-E9F9-2881D896002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1585"/>
            <a:ext cx="4203477" cy="953520"/>
          </a:xfrm>
          <a:prstGeom prst="rect">
            <a:avLst/>
          </a:prstGeom>
        </p:spPr>
      </p:pic>
      <p:sp>
        <p:nvSpPr>
          <p:cNvPr id="3" name="Tijdelijke aanduiding voor inhoud 4">
            <a:extLst>
              <a:ext uri="{FF2B5EF4-FFF2-40B4-BE49-F238E27FC236}">
                <a16:creationId xmlns:a16="http://schemas.microsoft.com/office/drawing/2014/main" id="{66E85D7D-FC5E-55B6-317F-686AC3A309B4}"/>
              </a:ext>
              <a:ext uri="{C183D7F6-B498-43B3-948B-1728B52AA6E4}">
                <adec:decorative xmlns:adec="http://schemas.microsoft.com/office/drawing/2017/decorative" val="1"/>
              </a:ext>
            </a:extLst>
          </p:cNvPr>
          <p:cNvSpPr>
            <a:spLocks noGrp="1"/>
          </p:cNvSpPr>
          <p:nvPr>
            <p:ph idx="1"/>
          </p:nvPr>
        </p:nvSpPr>
        <p:spPr>
          <a:xfrm>
            <a:off x="134063" y="1249028"/>
            <a:ext cx="4069414" cy="2750025"/>
          </a:xfrm>
          <a:solidFill>
            <a:schemeClr val="bg1"/>
          </a:solidFill>
        </p:spPr>
        <p:txBody>
          <a:bodyPr>
            <a:normAutofit/>
          </a:bodyPr>
          <a:lstStyle/>
          <a:p>
            <a:pPr marL="285750" indent="-285750">
              <a:buFont typeface="Arial" panose="020B0604020202020204" pitchFamily="34" charset="0"/>
              <a:buChar char="•"/>
            </a:pPr>
            <a:r>
              <a:rPr lang="nl-NL" sz="1600" dirty="0">
                <a:solidFill>
                  <a:srgbClr val="540932"/>
                </a:solidFill>
              </a:rPr>
              <a:t>Van centraal naar decentraal opwekken en gebruiken</a:t>
            </a:r>
          </a:p>
          <a:p>
            <a:pPr marL="285750" indent="-285750">
              <a:buFont typeface="Arial" panose="020B0604020202020204" pitchFamily="34" charset="0"/>
              <a:buChar char="•"/>
            </a:pPr>
            <a:r>
              <a:rPr lang="nl-NL" sz="1600" dirty="0">
                <a:solidFill>
                  <a:srgbClr val="540932"/>
                </a:solidFill>
              </a:rPr>
              <a:t>Beperken gebruik = noodzaak</a:t>
            </a:r>
          </a:p>
          <a:p>
            <a:pPr marL="285750" indent="-285750">
              <a:buFont typeface="Arial" panose="020B0604020202020204" pitchFamily="34" charset="0"/>
              <a:buChar char="•"/>
            </a:pPr>
            <a:r>
              <a:rPr lang="nl-NL" sz="1600" dirty="0">
                <a:solidFill>
                  <a:srgbClr val="540932"/>
                </a:solidFill>
              </a:rPr>
              <a:t>Nieuwe en bestaande wijken aardgasvrij</a:t>
            </a:r>
          </a:p>
          <a:p>
            <a:pPr marL="285750" indent="-285750">
              <a:buFont typeface="Arial" panose="020B0604020202020204" pitchFamily="34" charset="0"/>
              <a:buChar char="•"/>
            </a:pPr>
            <a:r>
              <a:rPr lang="nl-NL" sz="1600" dirty="0">
                <a:solidFill>
                  <a:srgbClr val="540932"/>
                </a:solidFill>
              </a:rPr>
              <a:t>Een warmtenet aanleggen in de bestaande en nieuwe wijken</a:t>
            </a:r>
          </a:p>
          <a:p>
            <a:pPr marL="285750" indent="-285750">
              <a:buFont typeface="Arial" panose="020B0604020202020204" pitchFamily="34" charset="0"/>
              <a:buChar char="•"/>
            </a:pPr>
            <a:r>
              <a:rPr lang="nl-NL" sz="1600" dirty="0">
                <a:solidFill>
                  <a:srgbClr val="540932"/>
                </a:solidFill>
              </a:rPr>
              <a:t>Voldoende ruimte in het buitengebied om te voldoen aan de doelstelling Energieneutraal. </a:t>
            </a:r>
          </a:p>
        </p:txBody>
      </p:sp>
    </p:spTree>
    <p:extLst>
      <p:ext uri="{BB962C8B-B14F-4D97-AF65-F5344CB8AC3E}">
        <p14:creationId xmlns:p14="http://schemas.microsoft.com/office/powerpoint/2010/main" val="1350296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FC6F1-624B-5617-B67C-C58E386C5B68}"/>
              </a:ext>
            </a:extLst>
          </p:cNvPr>
          <p:cNvSpPr txBox="1">
            <a:spLocks noGrp="1"/>
          </p:cNvSpPr>
          <p:nvPr>
            <p:ph type="title" idx="4294967295"/>
          </p:nvPr>
        </p:nvSpPr>
        <p:spPr>
          <a:xfrm>
            <a:off x="444502" y="342244"/>
            <a:ext cx="845630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prstClr val="white"/>
                </a:solidFill>
                <a:effectLst/>
                <a:uLnTx/>
                <a:uFillTx/>
                <a:latin typeface="Arial" pitchFamily="34" charset="0"/>
                <a:ea typeface="+mn-ea"/>
                <a:cs typeface="Arial" pitchFamily="34" charset="0"/>
              </a:rPr>
              <a:t>Wat hebben we tot nu toe gedaan? </a:t>
            </a:r>
          </a:p>
        </p:txBody>
      </p:sp>
      <p:graphicFrame>
        <p:nvGraphicFramePr>
          <p:cNvPr id="4" name="Tabel 3" descr="Ontwerpproces &#10;&#10;Ambities in kaart brengen; &#10;Denkrichtingen maken &#10;3 verstedelijkingsmodellen;  &#10;Toewerken naar voorkeursvariant">
            <a:extLst>
              <a:ext uri="{FF2B5EF4-FFF2-40B4-BE49-F238E27FC236}">
                <a16:creationId xmlns:a16="http://schemas.microsoft.com/office/drawing/2014/main" id="{AB8EF61C-4BC6-0E45-00A9-CBC46493C32B}"/>
              </a:ext>
            </a:extLst>
          </p:cNvPr>
          <p:cNvGraphicFramePr>
            <a:graphicFrameLocks noGrp="1"/>
          </p:cNvGraphicFramePr>
          <p:nvPr>
            <p:extLst>
              <p:ext uri="{D42A27DB-BD31-4B8C-83A1-F6EECF244321}">
                <p14:modId xmlns:p14="http://schemas.microsoft.com/office/powerpoint/2010/main" val="3171271682"/>
              </p:ext>
            </p:extLst>
          </p:nvPr>
        </p:nvGraphicFramePr>
        <p:xfrm>
          <a:off x="572698" y="1871306"/>
          <a:ext cx="3570514" cy="3824102"/>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2002401519"/>
                    </a:ext>
                  </a:extLst>
                </a:gridCol>
              </a:tblGrid>
              <a:tr h="3824102">
                <a:tc>
                  <a:txBody>
                    <a:bodyPr/>
                    <a:lstStyle/>
                    <a:p>
                      <a:pPr marL="0" indent="0">
                        <a:buFont typeface="Arial" panose="020B0604020202020204" pitchFamily="34" charset="0"/>
                        <a:buNone/>
                      </a:pPr>
                      <a:r>
                        <a:rPr lang="nl-NL" sz="2000" dirty="0">
                          <a:solidFill>
                            <a:schemeClr val="tx1"/>
                          </a:solidFill>
                          <a:latin typeface="+mn-lt"/>
                        </a:rPr>
                        <a:t>Ontwerpproces </a:t>
                      </a:r>
                    </a:p>
                    <a:p>
                      <a:pPr marL="0" indent="0">
                        <a:buFont typeface="Arial" panose="020B0604020202020204" pitchFamily="34" charset="0"/>
                        <a:buNone/>
                      </a:pPr>
                      <a:endParaRPr lang="nl-NL" sz="2000" dirty="0">
                        <a:solidFill>
                          <a:schemeClr val="tx1"/>
                        </a:solidFill>
                        <a:latin typeface="+mn-lt"/>
                      </a:endParaRPr>
                    </a:p>
                    <a:p>
                      <a:pPr marL="342900" indent="-342900">
                        <a:buFont typeface="Arial" panose="020B0604020202020204" pitchFamily="34" charset="0"/>
                        <a:buChar char="•"/>
                      </a:pPr>
                      <a:r>
                        <a:rPr lang="nl-NL" sz="2000" b="0" dirty="0">
                          <a:solidFill>
                            <a:schemeClr val="tx1"/>
                          </a:solidFill>
                          <a:latin typeface="+mn-lt"/>
                        </a:rPr>
                        <a:t>Ambities in kaart brengen </a:t>
                      </a:r>
                    </a:p>
                    <a:p>
                      <a:pPr marL="342900" indent="-342900">
                        <a:buFont typeface="Arial" panose="020B0604020202020204" pitchFamily="34" charset="0"/>
                        <a:buChar char="•"/>
                      </a:pPr>
                      <a:r>
                        <a:rPr lang="nl-NL" sz="2000" b="0" dirty="0">
                          <a:solidFill>
                            <a:schemeClr val="tx1"/>
                          </a:solidFill>
                          <a:latin typeface="+mn-lt"/>
                        </a:rPr>
                        <a:t>Denkrichtingen maken </a:t>
                      </a:r>
                    </a:p>
                    <a:p>
                      <a:pPr marL="342900" indent="-342900">
                        <a:buFont typeface="Arial" panose="020B0604020202020204" pitchFamily="34" charset="0"/>
                        <a:buChar char="•"/>
                      </a:pPr>
                      <a:r>
                        <a:rPr lang="nl-NL" sz="2000" b="0" dirty="0">
                          <a:solidFill>
                            <a:schemeClr val="tx1"/>
                          </a:solidFill>
                          <a:latin typeface="+mn-lt"/>
                        </a:rPr>
                        <a:t>3 verstedelijkingsmodellen </a:t>
                      </a:r>
                    </a:p>
                    <a:p>
                      <a:pPr marL="342900" indent="-342900">
                        <a:buFont typeface="Arial" panose="020B0604020202020204" pitchFamily="34" charset="0"/>
                        <a:buChar char="•"/>
                      </a:pPr>
                      <a:r>
                        <a:rPr lang="nl-NL" sz="2000" b="0" dirty="0">
                          <a:solidFill>
                            <a:schemeClr val="tx1"/>
                          </a:solidFill>
                          <a:latin typeface="+mn-lt"/>
                        </a:rPr>
                        <a:t>Toewerken naar voorkeursvariant </a:t>
                      </a:r>
                    </a:p>
                    <a:p>
                      <a:pPr marL="342900" indent="-342900">
                        <a:buFont typeface="Arial" panose="020B0604020202020204" pitchFamily="34" charset="0"/>
                        <a:buChar char="•"/>
                      </a:pPr>
                      <a:endParaRPr lang="nl-NL" sz="2000" b="0" dirty="0">
                        <a:solidFill>
                          <a:schemeClr val="tx1"/>
                        </a:solidFill>
                        <a:latin typeface="+mn-lt"/>
                      </a:endParaRP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endParaRPr lang="nl-NL" sz="20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graphicFrame>
        <p:nvGraphicFramePr>
          <p:cNvPr id="3" name="Tabel 2" descr="Participatie&#10;&#10;Externe aftrap september bij MBO College Lelystad&#10;Digitale Dialoog&#10;Workshops Spoken Word&#10;Sessies met professionele stakeholders&#10;Inloopbijeenkomst in dec.&#10;Digitale Dilemma’s&#10;Werksessie Omgevingsvisie">
            <a:extLst>
              <a:ext uri="{FF2B5EF4-FFF2-40B4-BE49-F238E27FC236}">
                <a16:creationId xmlns:a16="http://schemas.microsoft.com/office/drawing/2014/main" id="{63A647D1-D507-2A92-7A32-0DC947849285}"/>
              </a:ext>
            </a:extLst>
          </p:cNvPr>
          <p:cNvGraphicFramePr>
            <a:graphicFrameLocks noGrp="1"/>
          </p:cNvGraphicFramePr>
          <p:nvPr>
            <p:extLst>
              <p:ext uri="{D42A27DB-BD31-4B8C-83A1-F6EECF244321}">
                <p14:modId xmlns:p14="http://schemas.microsoft.com/office/powerpoint/2010/main" val="1338483886"/>
              </p:ext>
            </p:extLst>
          </p:nvPr>
        </p:nvGraphicFramePr>
        <p:xfrm>
          <a:off x="4318395" y="1871306"/>
          <a:ext cx="3741388" cy="3824102"/>
        </p:xfrm>
        <a:graphic>
          <a:graphicData uri="http://schemas.openxmlformats.org/drawingml/2006/table">
            <a:tbl>
              <a:tblPr firstRow="1" bandRow="1">
                <a:tableStyleId>{5C22544A-7EE6-4342-B048-85BDC9FD1C3A}</a:tableStyleId>
              </a:tblPr>
              <a:tblGrid>
                <a:gridCol w="3741388">
                  <a:extLst>
                    <a:ext uri="{9D8B030D-6E8A-4147-A177-3AD203B41FA5}">
                      <a16:colId xmlns:a16="http://schemas.microsoft.com/office/drawing/2014/main" val="2002401519"/>
                    </a:ext>
                  </a:extLst>
                </a:gridCol>
              </a:tblGrid>
              <a:tr h="3824102">
                <a:tc>
                  <a:txBody>
                    <a:bodyPr/>
                    <a:lstStyle/>
                    <a:p>
                      <a:r>
                        <a:rPr lang="nl-NL" sz="2000" dirty="0">
                          <a:solidFill>
                            <a:schemeClr val="tx1"/>
                          </a:solidFill>
                          <a:latin typeface="+mn-lt"/>
                        </a:rPr>
                        <a:t>Participatie</a:t>
                      </a:r>
                    </a:p>
                    <a:p>
                      <a:pPr marL="342900" indent="-342900">
                        <a:buFont typeface="Arial" panose="020B0604020202020204" pitchFamily="34" charset="0"/>
                        <a:buChar char="•"/>
                      </a:pPr>
                      <a:endParaRPr lang="nl-NL" sz="2000" dirty="0">
                        <a:solidFill>
                          <a:schemeClr val="tx1"/>
                        </a:solidFill>
                        <a:latin typeface="+mn-lt"/>
                      </a:endParaRPr>
                    </a:p>
                    <a:p>
                      <a:pPr marL="342900" indent="-342900">
                        <a:buFont typeface="Arial" panose="020B0604020202020204" pitchFamily="34" charset="0"/>
                        <a:buChar char="•"/>
                      </a:pPr>
                      <a:r>
                        <a:rPr lang="nl-NL" sz="2000" b="0" dirty="0">
                          <a:solidFill>
                            <a:schemeClr val="tx1"/>
                          </a:solidFill>
                          <a:latin typeface="+mn-lt"/>
                          <a:cs typeface="Arial" pitchFamily="34" charset="0"/>
                        </a:rPr>
                        <a:t>Externe aftrap september bij MBO College Lelystad</a:t>
                      </a:r>
                    </a:p>
                    <a:p>
                      <a:pPr marL="342900" indent="-342900">
                        <a:buFont typeface="Arial" panose="020B0604020202020204" pitchFamily="34" charset="0"/>
                        <a:buChar char="•"/>
                      </a:pPr>
                      <a:r>
                        <a:rPr lang="nl-NL" sz="2000" b="0" dirty="0">
                          <a:solidFill>
                            <a:schemeClr val="tx1"/>
                          </a:solidFill>
                          <a:latin typeface="+mn-lt"/>
                          <a:cs typeface="Arial" pitchFamily="34" charset="0"/>
                        </a:rPr>
                        <a:t>Digitale Dialoog</a:t>
                      </a:r>
                    </a:p>
                    <a:p>
                      <a:pPr marL="342900" indent="-342900">
                        <a:buFont typeface="Arial" panose="020B0604020202020204" pitchFamily="34" charset="0"/>
                        <a:buChar char="•"/>
                      </a:pPr>
                      <a:r>
                        <a:rPr lang="nl-NL" sz="2000" b="0" dirty="0">
                          <a:solidFill>
                            <a:schemeClr val="tx1"/>
                          </a:solidFill>
                          <a:latin typeface="+mn-lt"/>
                          <a:cs typeface="Arial" pitchFamily="34" charset="0"/>
                        </a:rPr>
                        <a:t>Workshops Spoken Word</a:t>
                      </a:r>
                    </a:p>
                    <a:p>
                      <a:pPr marL="342900" indent="-342900">
                        <a:buFont typeface="Arial" panose="020B0604020202020204" pitchFamily="34" charset="0"/>
                        <a:buChar char="•"/>
                      </a:pPr>
                      <a:r>
                        <a:rPr lang="nl-NL" sz="2000" b="0" dirty="0">
                          <a:solidFill>
                            <a:schemeClr val="tx1"/>
                          </a:solidFill>
                          <a:latin typeface="+mn-lt"/>
                          <a:cs typeface="Arial" pitchFamily="34" charset="0"/>
                        </a:rPr>
                        <a:t>Sessies met professionele stakeholders</a:t>
                      </a:r>
                    </a:p>
                    <a:p>
                      <a:pPr marL="342900" indent="-342900">
                        <a:buFont typeface="Arial" panose="020B0604020202020204" pitchFamily="34" charset="0"/>
                        <a:buChar char="•"/>
                      </a:pPr>
                      <a:r>
                        <a:rPr lang="nl-NL" sz="2000" b="0" dirty="0">
                          <a:solidFill>
                            <a:schemeClr val="tx1"/>
                          </a:solidFill>
                          <a:latin typeface="+mn-lt"/>
                          <a:cs typeface="Arial" pitchFamily="34" charset="0"/>
                        </a:rPr>
                        <a:t>Inloopbijeenkomst in dec.</a:t>
                      </a:r>
                    </a:p>
                    <a:p>
                      <a:pPr marL="342900" indent="-342900">
                        <a:buFont typeface="Arial" panose="020B0604020202020204" pitchFamily="34" charset="0"/>
                        <a:buChar char="•"/>
                      </a:pPr>
                      <a:r>
                        <a:rPr lang="nl-NL" sz="2000" b="0" dirty="0">
                          <a:solidFill>
                            <a:schemeClr val="tx1"/>
                          </a:solidFill>
                          <a:latin typeface="+mn-lt"/>
                          <a:cs typeface="Arial" pitchFamily="34" charset="0"/>
                        </a:rPr>
                        <a:t>Digitale Dilemma’s</a:t>
                      </a:r>
                    </a:p>
                    <a:p>
                      <a:pPr marL="342900" indent="-342900">
                        <a:buFont typeface="Arial" panose="020B0604020202020204" pitchFamily="34" charset="0"/>
                        <a:buChar char="•"/>
                      </a:pPr>
                      <a:r>
                        <a:rPr lang="nl-NL" sz="2000" b="0" dirty="0">
                          <a:solidFill>
                            <a:schemeClr val="tx1"/>
                          </a:solidFill>
                          <a:latin typeface="+mn-lt"/>
                          <a:cs typeface="Arial" pitchFamily="34" charset="0"/>
                        </a:rPr>
                        <a:t>Werksessie Omgevingsvisie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graphicFrame>
        <p:nvGraphicFramePr>
          <p:cNvPr id="8" name="Tabel 7" descr="MER/OER&#10;&#10;Onderzoeken welke effecten de plannen en ontwikkelingen hebben op de omgeving.&#10;Notitie Reikwijdte en Detailniveau &#10;Ter inzage gelegd sept ‘24&#10;Reactienota opgesteld&#10;Opstellen Omgevingseffectrapport (OER)">
            <a:extLst>
              <a:ext uri="{FF2B5EF4-FFF2-40B4-BE49-F238E27FC236}">
                <a16:creationId xmlns:a16="http://schemas.microsoft.com/office/drawing/2014/main" id="{35B747CC-C31C-79BC-C6A5-C4AA87A6DE39}"/>
              </a:ext>
            </a:extLst>
          </p:cNvPr>
          <p:cNvGraphicFramePr>
            <a:graphicFrameLocks noGrp="1"/>
          </p:cNvGraphicFramePr>
          <p:nvPr>
            <p:extLst>
              <p:ext uri="{D42A27DB-BD31-4B8C-83A1-F6EECF244321}">
                <p14:modId xmlns:p14="http://schemas.microsoft.com/office/powerpoint/2010/main" val="736594244"/>
              </p:ext>
            </p:extLst>
          </p:nvPr>
        </p:nvGraphicFramePr>
        <p:xfrm>
          <a:off x="8278554" y="1871306"/>
          <a:ext cx="3570514" cy="3824102"/>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2002401519"/>
                    </a:ext>
                  </a:extLst>
                </a:gridCol>
              </a:tblGrid>
              <a:tr h="3824102">
                <a:tc>
                  <a:txBody>
                    <a:bodyPr/>
                    <a:lstStyle/>
                    <a:p>
                      <a:pPr marL="0" indent="0">
                        <a:buFont typeface="Arial" panose="020B0604020202020204" pitchFamily="34" charset="0"/>
                        <a:buNone/>
                      </a:pPr>
                      <a:r>
                        <a:rPr lang="nl-NL" sz="2000" dirty="0">
                          <a:solidFill>
                            <a:schemeClr val="tx1"/>
                          </a:solidFill>
                          <a:latin typeface="+mn-lt"/>
                        </a:rPr>
                        <a:t>MER/OER</a:t>
                      </a:r>
                    </a:p>
                    <a:p>
                      <a:pPr marL="0" indent="0">
                        <a:buFont typeface="Arial" panose="020B0604020202020204" pitchFamily="34" charset="0"/>
                        <a:buNone/>
                      </a:pPr>
                      <a:endParaRPr lang="nl-NL" sz="2000" dirty="0">
                        <a:solidFill>
                          <a:schemeClr val="tx1"/>
                        </a:solidFill>
                        <a:latin typeface="+mn-lt"/>
                      </a:endParaRPr>
                    </a:p>
                    <a:p>
                      <a:pPr marL="0" indent="0">
                        <a:buFont typeface="Arial" panose="020B0604020202020204" pitchFamily="34" charset="0"/>
                        <a:buNone/>
                      </a:pPr>
                      <a:r>
                        <a:rPr lang="nl-NL" sz="2000" b="0" dirty="0">
                          <a:solidFill>
                            <a:schemeClr val="tx1"/>
                          </a:solidFill>
                          <a:latin typeface="+mn-lt"/>
                        </a:rPr>
                        <a:t>Onderzoeken welke effecten de plannen en ontwikkelingen hebben op de omgeving.</a:t>
                      </a:r>
                    </a:p>
                    <a:p>
                      <a:pPr marL="342900" indent="-342900">
                        <a:buFont typeface="Arial" panose="020B0604020202020204" pitchFamily="34" charset="0"/>
                        <a:buChar char="•"/>
                      </a:pPr>
                      <a:r>
                        <a:rPr lang="nl-NL" sz="2000" b="0" dirty="0">
                          <a:solidFill>
                            <a:schemeClr val="tx1"/>
                          </a:solidFill>
                          <a:latin typeface="+mn-lt"/>
                        </a:rPr>
                        <a:t>Notitie Reikwijdte en Detailniveau </a:t>
                      </a:r>
                    </a:p>
                    <a:p>
                      <a:pPr marL="342900" indent="-342900">
                        <a:buFont typeface="Arial" panose="020B0604020202020204" pitchFamily="34" charset="0"/>
                        <a:buChar char="•"/>
                      </a:pPr>
                      <a:r>
                        <a:rPr lang="nl-NL" sz="2000" b="0" dirty="0">
                          <a:solidFill>
                            <a:schemeClr val="tx1"/>
                          </a:solidFill>
                          <a:latin typeface="+mn-lt"/>
                        </a:rPr>
                        <a:t>Ter inzage gelegd sept ‘24</a:t>
                      </a:r>
                    </a:p>
                    <a:p>
                      <a:pPr marL="342900" indent="-342900">
                        <a:buFont typeface="Arial" panose="020B0604020202020204" pitchFamily="34" charset="0"/>
                        <a:buChar char="•"/>
                      </a:pPr>
                      <a:r>
                        <a:rPr lang="nl-NL" sz="2000" b="0" dirty="0">
                          <a:solidFill>
                            <a:schemeClr val="tx1"/>
                          </a:solidFill>
                          <a:latin typeface="+mn-lt"/>
                        </a:rPr>
                        <a:t>Reactienota opgesteld</a:t>
                      </a:r>
                    </a:p>
                    <a:p>
                      <a:pPr marL="342900" indent="-342900">
                        <a:buFont typeface="Arial" panose="020B0604020202020204" pitchFamily="34" charset="0"/>
                        <a:buChar char="•"/>
                      </a:pPr>
                      <a:r>
                        <a:rPr lang="nl-NL" sz="2000" b="0" dirty="0">
                          <a:solidFill>
                            <a:schemeClr val="tx1"/>
                          </a:solidFill>
                          <a:latin typeface="+mn-lt"/>
                        </a:rPr>
                        <a:t>Opstellen </a:t>
                      </a:r>
                      <a:r>
                        <a:rPr lang="nl-NL" sz="2000" b="0" dirty="0" err="1">
                          <a:solidFill>
                            <a:schemeClr val="tx1"/>
                          </a:solidFill>
                          <a:latin typeface="+mn-lt"/>
                        </a:rPr>
                        <a:t>Omgevingseffectrapport</a:t>
                      </a:r>
                      <a:r>
                        <a:rPr lang="nl-NL" sz="2000" b="0" dirty="0">
                          <a:solidFill>
                            <a:schemeClr val="tx1"/>
                          </a:solidFill>
                          <a:latin typeface="+mn-lt"/>
                        </a:rPr>
                        <a:t> (OER)</a:t>
                      </a:r>
                      <a:endParaRPr lang="nl-NL" sz="20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spTree>
    <p:extLst>
      <p:ext uri="{BB962C8B-B14F-4D97-AF65-F5344CB8AC3E}">
        <p14:creationId xmlns:p14="http://schemas.microsoft.com/office/powerpoint/2010/main" val="3472233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E2EF45-FCDC-AB52-058B-77CC452A152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ABC833F9-6670-8D78-A681-19EFA72847DB}"/>
              </a:ext>
            </a:extLst>
          </p:cNvPr>
          <p:cNvSpPr>
            <a:spLocks noGrp="1"/>
          </p:cNvSpPr>
          <p:nvPr>
            <p:ph type="title"/>
          </p:nvPr>
        </p:nvSpPr>
        <p:spPr>
          <a:xfrm>
            <a:off x="4203477" y="151585"/>
            <a:ext cx="7150323" cy="796682"/>
          </a:xfrm>
        </p:spPr>
        <p:txBody>
          <a:bodyPr/>
          <a:lstStyle/>
          <a:p>
            <a:r>
              <a:rPr lang="nl-NL" dirty="0"/>
              <a:t>Natuur</a:t>
            </a:r>
          </a:p>
        </p:txBody>
      </p:sp>
      <p:pic>
        <p:nvPicPr>
          <p:cNvPr id="2" name="Afbeelding 1" descr="Plattegrond van Lelystad.&#10;Voor natuur zijn er de volgende ambities en plannen:&#10;Heldere hiërarchische indeling van structuren:&#10;•beschermde natuur (Natura2000 + NNN)&#10;•stadsnatuur (stadsparken + groene rand)&#10;•buurtgroen &#10;•ecologische verbindingen&#10;•Basiskwaliteit Natuur stadsbreed &#10;•Daarbovenop enkele plekken met meer ambitie&#10;">
            <a:extLst>
              <a:ext uri="{FF2B5EF4-FFF2-40B4-BE49-F238E27FC236}">
                <a16:creationId xmlns:a16="http://schemas.microsoft.com/office/drawing/2014/main" id="{30F9F768-34BC-E5F7-4EE9-45655D0E19D1}"/>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493081" y="0"/>
            <a:ext cx="9698918" cy="6858000"/>
          </a:xfrm>
          <a:prstGeom prst="rect">
            <a:avLst/>
          </a:prstGeom>
        </p:spPr>
      </p:pic>
      <p:pic>
        <p:nvPicPr>
          <p:cNvPr id="4" name="Afbeelding 3">
            <a:extLst>
              <a:ext uri="{FF2B5EF4-FFF2-40B4-BE49-F238E27FC236}">
                <a16:creationId xmlns:a16="http://schemas.microsoft.com/office/drawing/2014/main" id="{40D0BC96-3E1D-3C9F-0FC3-986C5F6B7AFB}"/>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1585"/>
            <a:ext cx="4203477" cy="1173716"/>
          </a:xfrm>
          <a:prstGeom prst="rect">
            <a:avLst/>
          </a:prstGeom>
        </p:spPr>
      </p:pic>
      <p:sp>
        <p:nvSpPr>
          <p:cNvPr id="3" name="Tijdelijke aanduiding voor inhoud 4">
            <a:extLst>
              <a:ext uri="{FF2B5EF4-FFF2-40B4-BE49-F238E27FC236}">
                <a16:creationId xmlns:a16="http://schemas.microsoft.com/office/drawing/2014/main" id="{6C757178-192E-EF6B-3042-C6EE33F45500}"/>
              </a:ext>
              <a:ext uri="{C183D7F6-B498-43B3-948B-1728B52AA6E4}">
                <adec:decorative xmlns:adec="http://schemas.microsoft.com/office/drawing/2017/decorative" val="1"/>
              </a:ext>
            </a:extLst>
          </p:cNvPr>
          <p:cNvSpPr>
            <a:spLocks noGrp="1"/>
          </p:cNvSpPr>
          <p:nvPr>
            <p:ph idx="1"/>
          </p:nvPr>
        </p:nvSpPr>
        <p:spPr>
          <a:xfrm>
            <a:off x="134063" y="1476886"/>
            <a:ext cx="4069414" cy="2470081"/>
          </a:xfrm>
          <a:solidFill>
            <a:schemeClr val="bg1"/>
          </a:solidFill>
        </p:spPr>
        <p:txBody>
          <a:bodyPr>
            <a:normAutofit/>
          </a:bodyPr>
          <a:lstStyle/>
          <a:p>
            <a:pPr marL="0" indent="0">
              <a:buNone/>
            </a:pPr>
            <a:r>
              <a:rPr lang="nl-NL" sz="1600" dirty="0">
                <a:solidFill>
                  <a:srgbClr val="540932"/>
                </a:solidFill>
              </a:rPr>
              <a:t>Heldere hiërarchische indeling van structuren:</a:t>
            </a:r>
          </a:p>
          <a:p>
            <a:pPr marL="285750" indent="-285750">
              <a:buFont typeface="Arial" panose="020B0604020202020204" pitchFamily="34" charset="0"/>
              <a:buChar char="•"/>
            </a:pPr>
            <a:r>
              <a:rPr lang="nl-NL" sz="1600" dirty="0">
                <a:solidFill>
                  <a:srgbClr val="540932"/>
                </a:solidFill>
              </a:rPr>
              <a:t>beschermde natuur (Natura2000 + NNN)</a:t>
            </a:r>
          </a:p>
          <a:p>
            <a:pPr marL="285750" indent="-285750">
              <a:buFont typeface="Arial" panose="020B0604020202020204" pitchFamily="34" charset="0"/>
              <a:buChar char="•"/>
            </a:pPr>
            <a:r>
              <a:rPr lang="nl-NL" sz="1600" dirty="0">
                <a:solidFill>
                  <a:srgbClr val="540932"/>
                </a:solidFill>
              </a:rPr>
              <a:t>stadsnatuur (stadsparken + groene rand)</a:t>
            </a:r>
          </a:p>
          <a:p>
            <a:pPr marL="285750" indent="-285750">
              <a:buFont typeface="Arial" panose="020B0604020202020204" pitchFamily="34" charset="0"/>
              <a:buChar char="•"/>
            </a:pPr>
            <a:r>
              <a:rPr lang="nl-NL" sz="1600" dirty="0">
                <a:solidFill>
                  <a:srgbClr val="540932"/>
                </a:solidFill>
              </a:rPr>
              <a:t>buurtgroen </a:t>
            </a:r>
          </a:p>
          <a:p>
            <a:pPr marL="285750" indent="-285750">
              <a:buFont typeface="Arial" panose="020B0604020202020204" pitchFamily="34" charset="0"/>
              <a:buChar char="•"/>
            </a:pPr>
            <a:r>
              <a:rPr lang="nl-NL" sz="1600" dirty="0">
                <a:solidFill>
                  <a:srgbClr val="540932"/>
                </a:solidFill>
              </a:rPr>
              <a:t>ecologische verbindingen</a:t>
            </a:r>
          </a:p>
          <a:p>
            <a:pPr marL="285750" indent="-285750">
              <a:buFont typeface="Arial" panose="020B0604020202020204" pitchFamily="34" charset="0"/>
              <a:buChar char="•"/>
            </a:pPr>
            <a:r>
              <a:rPr lang="nl-NL" sz="1600" dirty="0">
                <a:solidFill>
                  <a:srgbClr val="540932"/>
                </a:solidFill>
              </a:rPr>
              <a:t>Basiskwaliteit Natuur </a:t>
            </a:r>
            <a:r>
              <a:rPr lang="nl-NL" sz="1600" dirty="0" err="1">
                <a:solidFill>
                  <a:srgbClr val="540932"/>
                </a:solidFill>
              </a:rPr>
              <a:t>stadsbreed</a:t>
            </a:r>
            <a:r>
              <a:rPr lang="nl-NL" sz="1600" dirty="0">
                <a:solidFill>
                  <a:srgbClr val="540932"/>
                </a:solidFill>
              </a:rPr>
              <a:t> </a:t>
            </a:r>
          </a:p>
          <a:p>
            <a:pPr marL="285750" indent="-285750">
              <a:buFont typeface="Arial" panose="020B0604020202020204" pitchFamily="34" charset="0"/>
              <a:buChar char="•"/>
            </a:pPr>
            <a:r>
              <a:rPr lang="nl-NL" sz="1600" dirty="0">
                <a:solidFill>
                  <a:srgbClr val="540932"/>
                </a:solidFill>
              </a:rPr>
              <a:t>Daarbovenop enkele plekken met meer ambitie</a:t>
            </a:r>
          </a:p>
          <a:p>
            <a:pPr marL="285750" indent="-285750">
              <a:buFont typeface="Arial" panose="020B0604020202020204" pitchFamily="34" charset="0"/>
              <a:buChar char="•"/>
            </a:pPr>
            <a:endParaRPr lang="nl-NL" sz="1600" dirty="0">
              <a:solidFill>
                <a:srgbClr val="540932"/>
              </a:solidFill>
            </a:endParaRPr>
          </a:p>
        </p:txBody>
      </p:sp>
    </p:spTree>
    <p:extLst>
      <p:ext uri="{BB962C8B-B14F-4D97-AF65-F5344CB8AC3E}">
        <p14:creationId xmlns:p14="http://schemas.microsoft.com/office/powerpoint/2010/main" val="24801619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172AF-2A16-529E-D74C-F5BD71FFDD85}"/>
            </a:ext>
          </a:extLst>
        </p:cNvPr>
        <p:cNvGrpSpPr/>
        <p:nvPr/>
      </p:nvGrpSpPr>
      <p:grpSpPr>
        <a:xfrm>
          <a:off x="0" y="0"/>
          <a:ext cx="0" cy="0"/>
          <a:chOff x="0" y="0"/>
          <a:chExt cx="0" cy="0"/>
        </a:xfrm>
      </p:grpSpPr>
      <p:sp>
        <p:nvSpPr>
          <p:cNvPr id="5" name="Titel 4">
            <a:extLst>
              <a:ext uri="{FF2B5EF4-FFF2-40B4-BE49-F238E27FC236}">
                <a16:creationId xmlns:a16="http://schemas.microsoft.com/office/drawing/2014/main" id="{60ECEE9C-25F1-12F9-A0BE-6311BEE0E24E}"/>
              </a:ext>
            </a:extLst>
          </p:cNvPr>
          <p:cNvSpPr>
            <a:spLocks noGrp="1"/>
          </p:cNvSpPr>
          <p:nvPr>
            <p:ph type="title"/>
          </p:nvPr>
        </p:nvSpPr>
        <p:spPr>
          <a:xfrm>
            <a:off x="4203477" y="151585"/>
            <a:ext cx="6883400" cy="641872"/>
          </a:xfrm>
        </p:spPr>
        <p:txBody>
          <a:bodyPr>
            <a:normAutofit fontScale="90000"/>
          </a:bodyPr>
          <a:lstStyle/>
          <a:p>
            <a:r>
              <a:rPr lang="nl-NL" dirty="0"/>
              <a:t>Economie</a:t>
            </a:r>
          </a:p>
        </p:txBody>
      </p:sp>
      <p:pic>
        <p:nvPicPr>
          <p:cNvPr id="2" name="Afbeelding 1" descr="Plattegrond van Lelystad.&#10;Voor economie zijn er de volgende ambities en plannen:&#10;•Koesteren van kleine werkgebieden/ruimte voor MKB in de wijken.&#10;•LAB2 op de lange termijn nodig.&#10;•Behouden van ten minste één watergebonden bedrijventerreinen met hogere milieucategorie voor de transitie naar een circulaire economie. &#10;•Campusontwikkeling met ruimte voor innovatieve bedrijven en onderwijs. &#10;•De werkgebieden bieden ook plek voor klimaatadaptatie.&#10;">
            <a:extLst>
              <a:ext uri="{FF2B5EF4-FFF2-40B4-BE49-F238E27FC236}">
                <a16:creationId xmlns:a16="http://schemas.microsoft.com/office/drawing/2014/main" id="{4647F1F8-FF2C-3E59-3E67-1C0DA83E376E}"/>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2493081" y="0"/>
            <a:ext cx="9698918" cy="6858000"/>
          </a:xfrm>
          <a:prstGeom prst="rect">
            <a:avLst/>
          </a:prstGeom>
        </p:spPr>
      </p:pic>
      <p:pic>
        <p:nvPicPr>
          <p:cNvPr id="4" name="Afbeelding 3">
            <a:extLst>
              <a:ext uri="{FF2B5EF4-FFF2-40B4-BE49-F238E27FC236}">
                <a16:creationId xmlns:a16="http://schemas.microsoft.com/office/drawing/2014/main" id="{2DCF2969-370B-FDF6-4CC5-C1FDFB1B81E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0" y="151585"/>
            <a:ext cx="4203477" cy="855412"/>
          </a:xfrm>
          <a:prstGeom prst="rect">
            <a:avLst/>
          </a:prstGeom>
        </p:spPr>
      </p:pic>
      <p:sp>
        <p:nvSpPr>
          <p:cNvPr id="3" name="Tijdelijke aanduiding voor inhoud 4">
            <a:extLst>
              <a:ext uri="{FF2B5EF4-FFF2-40B4-BE49-F238E27FC236}">
                <a16:creationId xmlns:a16="http://schemas.microsoft.com/office/drawing/2014/main" id="{CD99BF03-BC99-B6FA-81C3-DA77210C680E}"/>
              </a:ext>
              <a:ext uri="{C183D7F6-B498-43B3-948B-1728B52AA6E4}">
                <adec:decorative xmlns:adec="http://schemas.microsoft.com/office/drawing/2017/decorative" val="1"/>
              </a:ext>
            </a:extLst>
          </p:cNvPr>
          <p:cNvSpPr>
            <a:spLocks noGrp="1"/>
          </p:cNvSpPr>
          <p:nvPr>
            <p:ph idx="1"/>
          </p:nvPr>
        </p:nvSpPr>
        <p:spPr>
          <a:xfrm>
            <a:off x="134063" y="1249029"/>
            <a:ext cx="4069414" cy="2674790"/>
          </a:xfrm>
          <a:solidFill>
            <a:schemeClr val="bg1"/>
          </a:solidFill>
        </p:spPr>
        <p:txBody>
          <a:bodyPr>
            <a:normAutofit fontScale="92500" lnSpcReduction="20000"/>
          </a:bodyPr>
          <a:lstStyle/>
          <a:p>
            <a:pPr marL="285750" indent="-285750">
              <a:buFont typeface="Arial" panose="020B0604020202020204" pitchFamily="34" charset="0"/>
              <a:buChar char="•"/>
            </a:pPr>
            <a:r>
              <a:rPr lang="nl-NL" sz="1600" dirty="0">
                <a:solidFill>
                  <a:srgbClr val="540932"/>
                </a:solidFill>
              </a:rPr>
              <a:t>Koesteren van kleine werkgebieden/ruimte voor MKB in de wijken.</a:t>
            </a:r>
          </a:p>
          <a:p>
            <a:pPr marL="285750" indent="-285750">
              <a:buFont typeface="Arial" panose="020B0604020202020204" pitchFamily="34" charset="0"/>
              <a:buChar char="•"/>
            </a:pPr>
            <a:r>
              <a:rPr lang="nl-NL" sz="1600" dirty="0">
                <a:solidFill>
                  <a:srgbClr val="540932"/>
                </a:solidFill>
              </a:rPr>
              <a:t>LAB2 op de lange termijn nodig.</a:t>
            </a:r>
          </a:p>
          <a:p>
            <a:pPr marL="285750" indent="-285750">
              <a:buFont typeface="Arial" panose="020B0604020202020204" pitchFamily="34" charset="0"/>
              <a:buChar char="•"/>
            </a:pPr>
            <a:r>
              <a:rPr lang="nl-NL" sz="1600" dirty="0">
                <a:solidFill>
                  <a:srgbClr val="540932"/>
                </a:solidFill>
              </a:rPr>
              <a:t>Behouden van ten minste één watergebonden bedrijventerreinen met hogere milieucategorie voor de transitie naar een circulaire economie. </a:t>
            </a:r>
          </a:p>
          <a:p>
            <a:pPr marL="285750" indent="-285750">
              <a:buFont typeface="Arial" panose="020B0604020202020204" pitchFamily="34" charset="0"/>
              <a:buChar char="•"/>
            </a:pPr>
            <a:r>
              <a:rPr lang="nl-NL" sz="1600" dirty="0">
                <a:solidFill>
                  <a:srgbClr val="540932"/>
                </a:solidFill>
              </a:rPr>
              <a:t>Campusontwikkeling met ruimte voor innovatieve bedrijven en onderwijs. </a:t>
            </a:r>
          </a:p>
          <a:p>
            <a:pPr marL="285750" indent="-285750">
              <a:buFont typeface="Arial" panose="020B0604020202020204" pitchFamily="34" charset="0"/>
              <a:buChar char="•"/>
            </a:pPr>
            <a:r>
              <a:rPr lang="nl-NL" sz="1600" dirty="0">
                <a:solidFill>
                  <a:srgbClr val="540932"/>
                </a:solidFill>
              </a:rPr>
              <a:t>De werkgebieden bieden ook plek voor klimaatadaptatie.</a:t>
            </a:r>
          </a:p>
          <a:p>
            <a:pPr marL="285750" indent="-285750">
              <a:buFont typeface="Arial" panose="020B0604020202020204" pitchFamily="34" charset="0"/>
              <a:buChar char="•"/>
            </a:pPr>
            <a:endParaRPr lang="nl-NL" sz="1600" dirty="0">
              <a:solidFill>
                <a:srgbClr val="540932"/>
              </a:solidFill>
            </a:endParaRPr>
          </a:p>
        </p:txBody>
      </p:sp>
    </p:spTree>
    <p:extLst>
      <p:ext uri="{BB962C8B-B14F-4D97-AF65-F5344CB8AC3E}">
        <p14:creationId xmlns:p14="http://schemas.microsoft.com/office/powerpoint/2010/main" val="4009441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B7F"/>
        </a:solidFill>
        <a:effectLst/>
      </p:bgPr>
    </p:bg>
    <p:spTree>
      <p:nvGrpSpPr>
        <p:cNvPr id="1" name="">
          <a:extLst>
            <a:ext uri="{FF2B5EF4-FFF2-40B4-BE49-F238E27FC236}">
              <a16:creationId xmlns:a16="http://schemas.microsoft.com/office/drawing/2014/main" id="{F9109BB9-9FED-C26F-B342-9D3D62F1F04F}"/>
            </a:ext>
          </a:extLst>
        </p:cNvPr>
        <p:cNvGrpSpPr/>
        <p:nvPr/>
      </p:nvGrpSpPr>
      <p:grpSpPr>
        <a:xfrm>
          <a:off x="0" y="0"/>
          <a:ext cx="0" cy="0"/>
          <a:chOff x="0" y="0"/>
          <a:chExt cx="0" cy="0"/>
        </a:xfrm>
      </p:grpSpPr>
      <p:sp>
        <p:nvSpPr>
          <p:cNvPr id="4" name="Titel 1" descr="Verstedelijkingsmodellen&#10;">
            <a:extLst>
              <a:ext uri="{FF2B5EF4-FFF2-40B4-BE49-F238E27FC236}">
                <a16:creationId xmlns:a16="http://schemas.microsoft.com/office/drawing/2014/main" id="{A84473D0-F7E8-A561-A7BB-CCBEBCF56CF0}"/>
              </a:ext>
            </a:extLst>
          </p:cNvPr>
          <p:cNvSpPr txBox="1">
            <a:spLocks/>
          </p:cNvSpPr>
          <p:nvPr/>
        </p:nvSpPr>
        <p:spPr>
          <a:xfrm>
            <a:off x="299192" y="213855"/>
            <a:ext cx="11631708" cy="678664"/>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nl-NL" sz="4800" b="1" i="0" dirty="0">
              <a:solidFill>
                <a:srgbClr val="540A32"/>
              </a:solidFill>
              <a:effectLst/>
              <a:latin typeface="BatonTurbo"/>
            </a:endParaRPr>
          </a:p>
        </p:txBody>
      </p:sp>
      <p:sp>
        <p:nvSpPr>
          <p:cNvPr id="3" name="Titel 1">
            <a:extLst>
              <a:ext uri="{FF2B5EF4-FFF2-40B4-BE49-F238E27FC236}">
                <a16:creationId xmlns:a16="http://schemas.microsoft.com/office/drawing/2014/main" id="{8F259B08-9EAC-EA34-B2B0-60CECDA84469}"/>
              </a:ext>
            </a:extLst>
          </p:cNvPr>
          <p:cNvSpPr txBox="1">
            <a:spLocks noGrp="1"/>
          </p:cNvSpPr>
          <p:nvPr>
            <p:ph type="title" idx="4294967295"/>
          </p:nvPr>
        </p:nvSpPr>
        <p:spPr>
          <a:xfrm>
            <a:off x="451592" y="3662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540A32"/>
                </a:solidFill>
                <a:effectLst/>
                <a:uLnTx/>
                <a:uFillTx/>
                <a:latin typeface="+mn-lt"/>
                <a:ea typeface="+mj-ea"/>
                <a:cs typeface="+mj-cs"/>
              </a:rPr>
              <a:t>Verstedelijkingsmodellen</a:t>
            </a:r>
          </a:p>
        </p:txBody>
      </p:sp>
      <p:sp>
        <p:nvSpPr>
          <p:cNvPr id="2" name="Tekstvak 1">
            <a:extLst>
              <a:ext uri="{FF2B5EF4-FFF2-40B4-BE49-F238E27FC236}">
                <a16:creationId xmlns:a16="http://schemas.microsoft.com/office/drawing/2014/main" id="{5FD91F6F-617E-D2E7-060E-FB67158BECA3}"/>
              </a:ext>
            </a:extLst>
          </p:cNvPr>
          <p:cNvSpPr txBox="1"/>
          <p:nvPr/>
        </p:nvSpPr>
        <p:spPr>
          <a:xfrm>
            <a:off x="451592" y="1567719"/>
            <a:ext cx="5968736" cy="1015663"/>
          </a:xfrm>
          <a:prstGeom prst="rect">
            <a:avLst/>
          </a:prstGeom>
          <a:noFill/>
        </p:spPr>
        <p:txBody>
          <a:bodyPr wrap="square" rtlCol="0">
            <a:spAutoFit/>
          </a:bodyPr>
          <a:lstStyle/>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lang="nl-NL" sz="2000" b="1" dirty="0">
                <a:solidFill>
                  <a:srgbClr val="540932"/>
                </a:solidFill>
                <a:latin typeface="Aptos" panose="02110004020202020204"/>
              </a:rPr>
              <a:t>Basis</a:t>
            </a:r>
            <a:r>
              <a:rPr kumimoji="0" lang="nl-NL" sz="2000" b="1" i="0" u="none" strike="noStrike" kern="1200" cap="none" spc="0" normalizeH="0" baseline="0" noProof="0" dirty="0">
                <a:ln>
                  <a:noFill/>
                </a:ln>
                <a:solidFill>
                  <a:srgbClr val="540932"/>
                </a:solidFill>
                <a:effectLst/>
                <a:uLnTx/>
                <a:uFillTx/>
                <a:latin typeface="Aptos" panose="02110004020202020204"/>
                <a:ea typeface="+mn-ea"/>
                <a:cs typeface="+mn-cs"/>
              </a:rPr>
              <a:t>variant </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kumimoji="0" lang="nl-NL" sz="2000" b="1" i="0" u="none" strike="noStrike" kern="1200" cap="none" spc="0" normalizeH="0" baseline="0" noProof="0" dirty="0">
                <a:ln>
                  <a:noFill/>
                </a:ln>
                <a:solidFill>
                  <a:srgbClr val="540932"/>
                </a:solidFill>
                <a:effectLst/>
                <a:uLnTx/>
                <a:uFillTx/>
                <a:latin typeface="Aptos" panose="02110004020202020204"/>
                <a:ea typeface="+mn-ea"/>
                <a:cs typeface="+mn-cs"/>
              </a:rPr>
              <a:t>Kwalitatief verdichten</a:t>
            </a:r>
          </a:p>
          <a:p>
            <a:pPr marL="742950" marR="0" lvl="0" indent="-742950" defTabSz="914400" rtl="0" eaLnBrk="1" fontAlgn="auto" latinLnBrk="0" hangingPunct="1">
              <a:lnSpc>
                <a:spcPct val="100000"/>
              </a:lnSpc>
              <a:spcBef>
                <a:spcPts val="0"/>
              </a:spcBef>
              <a:spcAft>
                <a:spcPts val="0"/>
              </a:spcAft>
              <a:buClrTx/>
              <a:buSzTx/>
              <a:buFontTx/>
              <a:buAutoNum type="arabicPeriod"/>
              <a:tabLst/>
              <a:defRPr/>
            </a:pPr>
            <a:r>
              <a:rPr kumimoji="0" lang="nl-NL" sz="2000" b="1" i="0" u="none" strike="noStrike" kern="1200" cap="none" spc="0" normalizeH="0" baseline="0" noProof="0" dirty="0">
                <a:ln>
                  <a:noFill/>
                </a:ln>
                <a:solidFill>
                  <a:srgbClr val="540932"/>
                </a:solidFill>
                <a:effectLst/>
                <a:uLnTx/>
                <a:uFillTx/>
                <a:latin typeface="Aptos" panose="02110004020202020204"/>
                <a:ea typeface="+mn-ea"/>
                <a:cs typeface="+mn-cs"/>
              </a:rPr>
              <a:t>Sprong over de A6</a:t>
            </a:r>
          </a:p>
        </p:txBody>
      </p:sp>
    </p:spTree>
    <p:extLst>
      <p:ext uri="{BB962C8B-B14F-4D97-AF65-F5344CB8AC3E}">
        <p14:creationId xmlns:p14="http://schemas.microsoft.com/office/powerpoint/2010/main" val="1284797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937F88-FDEC-55E6-4C25-742E49B8A218}"/>
            </a:ext>
          </a:extLst>
        </p:cNvPr>
        <p:cNvGrpSpPr/>
        <p:nvPr/>
      </p:nvGrpSpPr>
      <p:grpSpPr>
        <a:xfrm>
          <a:off x="0" y="0"/>
          <a:ext cx="0" cy="0"/>
          <a:chOff x="0" y="0"/>
          <a:chExt cx="0" cy="0"/>
        </a:xfrm>
      </p:grpSpPr>
      <p:sp>
        <p:nvSpPr>
          <p:cNvPr id="4" name="Titel 1">
            <a:extLst>
              <a:ext uri="{FF2B5EF4-FFF2-40B4-BE49-F238E27FC236}">
                <a16:creationId xmlns:a16="http://schemas.microsoft.com/office/drawing/2014/main" id="{D3698892-6018-4C08-984A-DA7FB0A35200}"/>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Basis voor alle modellen</a:t>
            </a:r>
          </a:p>
        </p:txBody>
      </p:sp>
      <p:pic>
        <p:nvPicPr>
          <p:cNvPr id="2" name="Afbeelding 1" descr="Zogenaamde blokjeskaart. Deze kaart maakt inzichtelijk waar welk type woning staat en hoeveel ruimte voorzieningen innemen.  ">
            <a:extLst>
              <a:ext uri="{FF2B5EF4-FFF2-40B4-BE49-F238E27FC236}">
                <a16:creationId xmlns:a16="http://schemas.microsoft.com/office/drawing/2014/main" id="{311FA73F-09B5-054B-BFCD-CE9F9A1ED1E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26090" y="0"/>
            <a:ext cx="6865910" cy="6858000"/>
          </a:xfrm>
          <a:prstGeom prst="rect">
            <a:avLst/>
          </a:prstGeom>
        </p:spPr>
      </p:pic>
      <p:pic>
        <p:nvPicPr>
          <p:cNvPr id="15" name="Picture 14">
            <a:extLst>
              <a:ext uri="{FF2B5EF4-FFF2-40B4-BE49-F238E27FC236}">
                <a16:creationId xmlns:a16="http://schemas.microsoft.com/office/drawing/2014/main" id="{BD7877E6-C4F0-FB61-38C4-658D4ED6B08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214542" y="948735"/>
            <a:ext cx="2856679" cy="4960530"/>
          </a:xfrm>
          <a:prstGeom prst="rect">
            <a:avLst/>
          </a:prstGeom>
        </p:spPr>
      </p:pic>
      <p:sp>
        <p:nvSpPr>
          <p:cNvPr id="16" name="TextBox 15">
            <a:extLst>
              <a:ext uri="{FF2B5EF4-FFF2-40B4-BE49-F238E27FC236}">
                <a16:creationId xmlns:a16="http://schemas.microsoft.com/office/drawing/2014/main" id="{165640E6-9707-F0F0-8A0E-919B5E5F31D6}"/>
              </a:ext>
              <a:ext uri="{C183D7F6-B498-43B3-948B-1728B52AA6E4}">
                <adec:decorative xmlns:adec="http://schemas.microsoft.com/office/drawing/2017/decorative" val="1"/>
              </a:ext>
            </a:extLst>
          </p:cNvPr>
          <p:cNvSpPr txBox="1"/>
          <p:nvPr/>
        </p:nvSpPr>
        <p:spPr>
          <a:xfrm>
            <a:off x="1488286" y="3228203"/>
            <a:ext cx="21705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prstClr val="black"/>
                </a:solidFill>
                <a:effectLst/>
                <a:uLnTx/>
                <a:uFillTx/>
                <a:latin typeface="Aptos" panose="02110004020202020204"/>
                <a:ea typeface="+mn-ea"/>
                <a:cs typeface="+mn-cs"/>
              </a:rPr>
              <a:t>beschermde</a:t>
            </a:r>
            <a:r>
              <a:rPr kumimoji="0" lang="en-GB" sz="1200" b="1" i="0" u="none" strike="noStrike" kern="1200" cap="none" spc="0" normalizeH="0" baseline="0" noProof="0" dirty="0">
                <a:ln>
                  <a:noFill/>
                </a:ln>
                <a:solidFill>
                  <a:prstClr val="black"/>
                </a:solidFill>
                <a:effectLst/>
                <a:uLnTx/>
                <a:uFillTx/>
                <a:latin typeface="Aptos" panose="02110004020202020204"/>
                <a:ea typeface="+mn-ea"/>
                <a:cs typeface="+mn-cs"/>
              </a:rPr>
              <a:t> status</a:t>
            </a:r>
            <a:endParaRPr kumimoji="0" lang="en-NL" sz="1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6644454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8533E-3708-2758-7D8C-590E8ED8BCD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0E4F5E6-974C-176F-ABB6-611CE8AA8860}"/>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t>Verstedelijkingsmodellen</a:t>
            </a:r>
            <a:br>
              <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rPr>
            </a:br>
            <a:endParaRPr kumimoji="0" lang="nl-NL" sz="3600" b="1" i="0" u="none" strike="noStrike" kern="1200" cap="none" spc="0" normalizeH="0" baseline="0" noProof="0" dirty="0">
              <a:ln>
                <a:noFill/>
              </a:ln>
              <a:solidFill>
                <a:srgbClr val="540A32"/>
              </a:solidFill>
              <a:effectLst/>
              <a:uLnTx/>
              <a:uFillTx/>
              <a:latin typeface="FT Aktual Book" panose="020B0004010101010101" pitchFamily="34" charset="0"/>
              <a:ea typeface="+mj-ea"/>
              <a:cs typeface="+mj-cs"/>
            </a:endParaRPr>
          </a:p>
        </p:txBody>
      </p:sp>
      <p:sp>
        <p:nvSpPr>
          <p:cNvPr id="10" name="Tekstvak 9">
            <a:extLst>
              <a:ext uri="{FF2B5EF4-FFF2-40B4-BE49-F238E27FC236}">
                <a16:creationId xmlns:a16="http://schemas.microsoft.com/office/drawing/2014/main" id="{FB87CEFF-C34C-FB54-ADE6-FF47E3DCC65B}"/>
              </a:ext>
            </a:extLst>
          </p:cNvPr>
          <p:cNvSpPr txBox="1"/>
          <p:nvPr/>
        </p:nvSpPr>
        <p:spPr>
          <a:xfrm>
            <a:off x="301362" y="742271"/>
            <a:ext cx="6096964"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Drie modellen om de groei van de stad te verkennen</a:t>
            </a:r>
          </a:p>
        </p:txBody>
      </p:sp>
      <p:sp>
        <p:nvSpPr>
          <p:cNvPr id="6" name="Tijdelijke aanduiding voor inhoud 5">
            <a:extLst>
              <a:ext uri="{FF2B5EF4-FFF2-40B4-BE49-F238E27FC236}">
                <a16:creationId xmlns:a16="http://schemas.microsoft.com/office/drawing/2014/main" id="{4361F2E3-69B6-1D07-F91C-DB633DEE0414}"/>
              </a:ext>
            </a:extLst>
          </p:cNvPr>
          <p:cNvSpPr>
            <a:spLocks noGrp="1"/>
          </p:cNvSpPr>
          <p:nvPr>
            <p:ph idx="1"/>
          </p:nvPr>
        </p:nvSpPr>
        <p:spPr>
          <a:xfrm>
            <a:off x="442732" y="1936970"/>
            <a:ext cx="8290367" cy="2606094"/>
          </a:xfrm>
          <a:solidFill>
            <a:srgbClr val="F7C4EF"/>
          </a:solidFill>
        </p:spPr>
        <p:txBody>
          <a:bodyPr>
            <a:normAutofit/>
          </a:bodyPr>
          <a:lstStyle/>
          <a:p>
            <a:pPr marL="457200" marR="0" lvl="0" indent="-457200" algn="l" defTabSz="914400" rtl="0" eaLnBrk="1" fontAlgn="auto" latinLnBrk="0" hangingPunct="1">
              <a:lnSpc>
                <a:spcPct val="100000"/>
              </a:lnSpc>
              <a:spcBef>
                <a:spcPts val="0"/>
              </a:spcBef>
              <a:spcAft>
                <a:spcPts val="0"/>
              </a:spcAft>
              <a:buClrTx/>
              <a:buSzTx/>
              <a:buFont typeface="+mj-lt"/>
              <a:buAutoNum type="arabicPeriod"/>
              <a:tabLst/>
              <a:defRPr/>
            </a:pPr>
            <a:r>
              <a:rPr lang="nl-NL" b="1" dirty="0">
                <a:latin typeface="Aptos" panose="02110004020202020204"/>
              </a:rPr>
              <a:t>Basis</a:t>
            </a:r>
            <a:r>
              <a:rPr kumimoji="0" lang="nl-NL" b="1" i="0" u="none" strike="noStrike" kern="1200" cap="none" spc="0" normalizeH="0" baseline="0" noProof="0" dirty="0">
                <a:ln>
                  <a:noFill/>
                </a:ln>
                <a:effectLst/>
                <a:uLnTx/>
                <a:uFillTx/>
                <a:latin typeface="Aptos" panose="02110004020202020204"/>
                <a:ea typeface="+mn-ea"/>
                <a:cs typeface="+mn-cs"/>
              </a:rPr>
              <a:t>variant: </a:t>
            </a:r>
            <a:r>
              <a:rPr kumimoji="0" lang="nl-NL" i="0" u="none" strike="noStrike" kern="1200" cap="none" spc="0" normalizeH="0" baseline="0" noProof="0" dirty="0">
                <a:ln>
                  <a:noFill/>
                </a:ln>
                <a:effectLst/>
                <a:uLnTx/>
                <a:uFillTx/>
                <a:latin typeface="Aptos" panose="02110004020202020204"/>
                <a:ea typeface="+mn-ea"/>
                <a:cs typeface="+mn-cs"/>
              </a:rPr>
              <a:t>groeien zoals we altijd hebben gedaan</a:t>
            </a:r>
            <a:endParaRPr lang="nl-NL" dirty="0">
              <a:latin typeface="Aptos" panose="02110004020202020204"/>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nl-NL" b="0" i="0" u="none" strike="noStrike" kern="1200" cap="none" spc="0" normalizeH="0" baseline="0" noProof="0" dirty="0">
              <a:ln>
                <a:noFill/>
              </a:ln>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b="1" i="0" u="none" strike="noStrike" kern="1200" cap="none" spc="0" normalizeH="0" baseline="0" noProof="0" dirty="0">
                <a:ln>
                  <a:noFill/>
                </a:ln>
                <a:effectLst/>
                <a:uLnTx/>
                <a:uFillTx/>
                <a:latin typeface="Aptos" panose="02110004020202020204"/>
                <a:ea typeface="+mn-ea"/>
                <a:cs typeface="+mn-cs"/>
              </a:rPr>
              <a:t>Kwalitatief verdichten: </a:t>
            </a:r>
            <a:r>
              <a:rPr kumimoji="0" lang="nl-NL" b="0" i="0" u="none" strike="noStrike" kern="1200" cap="none" spc="0" normalizeH="0" baseline="0" noProof="0" dirty="0">
                <a:ln>
                  <a:noFill/>
                </a:ln>
                <a:effectLst/>
                <a:uLnTx/>
                <a:uFillTx/>
                <a:latin typeface="Aptos" panose="02110004020202020204"/>
                <a:ea typeface="+mn-ea"/>
                <a:cs typeface="+mn-cs"/>
              </a:rPr>
              <a:t>wat als we alle verdichtingskansen in de bestaande stad opzoeken om een compacte stad te behouden.</a:t>
            </a: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endParaRPr kumimoji="0" lang="nl-NL" b="0" i="0" u="none" strike="noStrike" kern="1200" cap="none" spc="0" normalizeH="0" baseline="0" noProof="0" dirty="0">
              <a:ln>
                <a:noFill/>
              </a:ln>
              <a:effectLst/>
              <a:uLnTx/>
              <a:uFillTx/>
              <a:latin typeface="Aptos" panose="02110004020202020204"/>
              <a:ea typeface="+mn-ea"/>
              <a:cs typeface="+mn-cs"/>
            </a:endParaRPr>
          </a:p>
          <a:p>
            <a:pPr marL="457200" marR="0" lvl="0" indent="-457200" algn="l" defTabSz="914400" rtl="0" eaLnBrk="1" fontAlgn="auto" latinLnBrk="0" hangingPunct="1">
              <a:lnSpc>
                <a:spcPct val="100000"/>
              </a:lnSpc>
              <a:spcBef>
                <a:spcPts val="0"/>
              </a:spcBef>
              <a:spcAft>
                <a:spcPts val="0"/>
              </a:spcAft>
              <a:buClrTx/>
              <a:buSzTx/>
              <a:buFontTx/>
              <a:buAutoNum type="arabicPeriod"/>
              <a:tabLst/>
              <a:defRPr/>
            </a:pPr>
            <a:r>
              <a:rPr kumimoji="0" lang="nl-NL" b="1" i="0" u="none" strike="noStrike" kern="1200" cap="none" spc="0" normalizeH="0" baseline="0" noProof="0" dirty="0">
                <a:ln>
                  <a:noFill/>
                </a:ln>
                <a:effectLst/>
                <a:uLnTx/>
                <a:uFillTx/>
                <a:latin typeface="Aptos" panose="02110004020202020204"/>
                <a:ea typeface="+mn-ea"/>
                <a:cs typeface="+mn-cs"/>
              </a:rPr>
              <a:t>Sprong over de A6: </a:t>
            </a:r>
            <a:r>
              <a:rPr kumimoji="0" lang="nl-NL" b="0" i="0" u="none" strike="noStrike" kern="1200" cap="none" spc="0" normalizeH="0" baseline="0" noProof="0" dirty="0">
                <a:ln>
                  <a:noFill/>
                </a:ln>
                <a:effectLst/>
                <a:uLnTx/>
                <a:uFillTx/>
                <a:latin typeface="Aptos" panose="02110004020202020204"/>
                <a:ea typeface="+mn-ea"/>
                <a:cs typeface="+mn-cs"/>
              </a:rPr>
              <a:t>wat als we kiezen voor een ‘gematigde verdichting’ van de bestaande stad in combinatie met een uitleglocatie in het buitengebied?</a:t>
            </a:r>
            <a:endParaRPr kumimoji="0" lang="nl-NL" b="1" i="0" u="none" strike="noStrike" kern="1200" cap="none" spc="0" normalizeH="0" baseline="0" noProof="0" dirty="0">
              <a:ln>
                <a:noFill/>
              </a:ln>
              <a:effectLst/>
              <a:uLnTx/>
              <a:uFillTx/>
              <a:latin typeface="Aptos" panose="02110004020202020204"/>
              <a:ea typeface="+mn-ea"/>
              <a:cs typeface="+mn-cs"/>
            </a:endParaRPr>
          </a:p>
          <a:p>
            <a:endParaRPr lang="nl-NL" dirty="0"/>
          </a:p>
        </p:txBody>
      </p:sp>
    </p:spTree>
    <p:extLst>
      <p:ext uri="{BB962C8B-B14F-4D97-AF65-F5344CB8AC3E}">
        <p14:creationId xmlns:p14="http://schemas.microsoft.com/office/powerpoint/2010/main" val="2189771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3A8BC31-1F10-2F99-193C-3D7EC888ECE4}"/>
              </a:ext>
            </a:extLst>
          </p:cNvPr>
          <p:cNvSpPr>
            <a:spLocks noGrp="1"/>
          </p:cNvSpPr>
          <p:nvPr>
            <p:ph type="title"/>
          </p:nvPr>
        </p:nvSpPr>
        <p:spPr/>
        <p:txBody>
          <a:bodyPr/>
          <a:lstStyle/>
          <a:p>
            <a:r>
              <a:rPr lang="nl-NL" dirty="0"/>
              <a:t>De drie modellen</a:t>
            </a:r>
          </a:p>
        </p:txBody>
      </p:sp>
      <p:sp>
        <p:nvSpPr>
          <p:cNvPr id="10" name="TextBox 5">
            <a:extLst>
              <a:ext uri="{FF2B5EF4-FFF2-40B4-BE49-F238E27FC236}">
                <a16:creationId xmlns:a16="http://schemas.microsoft.com/office/drawing/2014/main" id="{E7338588-0F0E-4301-6294-9BB8DDCF3FE2}"/>
              </a:ext>
            </a:extLst>
          </p:cNvPr>
          <p:cNvSpPr txBox="1"/>
          <p:nvPr/>
        </p:nvSpPr>
        <p:spPr>
          <a:xfrm>
            <a:off x="229104" y="1063796"/>
            <a:ext cx="1616419"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Basisvariant</a:t>
            </a:r>
          </a:p>
        </p:txBody>
      </p:sp>
      <p:pic>
        <p:nvPicPr>
          <p:cNvPr id="4" name="Afbeelding 3" descr="Plattegrond van basisvariant">
            <a:extLst>
              <a:ext uri="{FF2B5EF4-FFF2-40B4-BE49-F238E27FC236}">
                <a16:creationId xmlns:a16="http://schemas.microsoft.com/office/drawing/2014/main" id="{205C9963-8394-7C33-5256-F7583342F754}"/>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9104" y="1519177"/>
            <a:ext cx="3824052" cy="3819646"/>
          </a:xfrm>
          <a:prstGeom prst="rect">
            <a:avLst/>
          </a:prstGeom>
        </p:spPr>
      </p:pic>
      <p:sp>
        <p:nvSpPr>
          <p:cNvPr id="11" name="TextBox 5">
            <a:extLst>
              <a:ext uri="{FF2B5EF4-FFF2-40B4-BE49-F238E27FC236}">
                <a16:creationId xmlns:a16="http://schemas.microsoft.com/office/drawing/2014/main" id="{FB6855C3-973F-95D9-943D-55B9DBCB49B7}"/>
              </a:ext>
            </a:extLst>
          </p:cNvPr>
          <p:cNvSpPr txBox="1"/>
          <p:nvPr/>
        </p:nvSpPr>
        <p:spPr>
          <a:xfrm>
            <a:off x="4183974" y="1063796"/>
            <a:ext cx="2263125"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Sprong over de A6</a:t>
            </a:r>
          </a:p>
        </p:txBody>
      </p:sp>
      <p:pic>
        <p:nvPicPr>
          <p:cNvPr id="5" name="Afbeelding 4" descr="Plattegrond van Lelystad, met sprong over de A6">
            <a:extLst>
              <a:ext uri="{FF2B5EF4-FFF2-40B4-BE49-F238E27FC236}">
                <a16:creationId xmlns:a16="http://schemas.microsoft.com/office/drawing/2014/main" id="{573A7E65-27A7-13BD-84A5-BD1162E7E68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3974" y="1519177"/>
            <a:ext cx="3824052" cy="3819646"/>
          </a:xfrm>
          <a:prstGeom prst="rect">
            <a:avLst/>
          </a:prstGeom>
        </p:spPr>
      </p:pic>
      <p:sp>
        <p:nvSpPr>
          <p:cNvPr id="12" name="TextBox 5">
            <a:extLst>
              <a:ext uri="{FF2B5EF4-FFF2-40B4-BE49-F238E27FC236}">
                <a16:creationId xmlns:a16="http://schemas.microsoft.com/office/drawing/2014/main" id="{0E38438C-FDDC-4B03-AD6B-3B13A9EE96AD}"/>
              </a:ext>
            </a:extLst>
          </p:cNvPr>
          <p:cNvSpPr txBox="1"/>
          <p:nvPr/>
        </p:nvSpPr>
        <p:spPr>
          <a:xfrm>
            <a:off x="8138844" y="1063796"/>
            <a:ext cx="2648761"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Kwalitatief verdichten</a:t>
            </a:r>
          </a:p>
        </p:txBody>
      </p:sp>
      <p:pic>
        <p:nvPicPr>
          <p:cNvPr id="6" name="Afbeelding 5" descr="Plattegrond van Lelystad, bij kwalitatief verdichten">
            <a:extLst>
              <a:ext uri="{FF2B5EF4-FFF2-40B4-BE49-F238E27FC236}">
                <a16:creationId xmlns:a16="http://schemas.microsoft.com/office/drawing/2014/main" id="{7422E688-90DC-F212-1DB1-95BA0F2DE0B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38844" y="1519177"/>
            <a:ext cx="3824052" cy="3819646"/>
          </a:xfrm>
          <a:prstGeom prst="rect">
            <a:avLst/>
          </a:prstGeom>
        </p:spPr>
      </p:pic>
    </p:spTree>
    <p:extLst>
      <p:ext uri="{BB962C8B-B14F-4D97-AF65-F5344CB8AC3E}">
        <p14:creationId xmlns:p14="http://schemas.microsoft.com/office/powerpoint/2010/main" val="4001006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28C763-6828-237C-755C-1E2C08E325FC}"/>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BCE7656-C45A-59B9-A818-6B57C3174925}"/>
              </a:ext>
            </a:extLst>
          </p:cNvPr>
          <p:cNvSpPr>
            <a:spLocks noGrp="1"/>
          </p:cNvSpPr>
          <p:nvPr>
            <p:ph type="title"/>
          </p:nvPr>
        </p:nvSpPr>
        <p:spPr/>
        <p:txBody>
          <a:bodyPr/>
          <a:lstStyle/>
          <a:p>
            <a:r>
              <a:rPr lang="nl-NL" dirty="0"/>
              <a:t>De drie modellen in kleur</a:t>
            </a:r>
          </a:p>
        </p:txBody>
      </p:sp>
      <p:sp>
        <p:nvSpPr>
          <p:cNvPr id="6" name="TextBox 5">
            <a:extLst>
              <a:ext uri="{FF2B5EF4-FFF2-40B4-BE49-F238E27FC236}">
                <a16:creationId xmlns:a16="http://schemas.microsoft.com/office/drawing/2014/main" id="{8694C4F9-6B2A-BD79-D1EA-5606E066E251}"/>
              </a:ext>
            </a:extLst>
          </p:cNvPr>
          <p:cNvSpPr txBox="1"/>
          <p:nvPr/>
        </p:nvSpPr>
        <p:spPr>
          <a:xfrm>
            <a:off x="229104" y="1063796"/>
            <a:ext cx="1616419"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Basisvariant</a:t>
            </a:r>
          </a:p>
        </p:txBody>
      </p:sp>
      <p:pic>
        <p:nvPicPr>
          <p:cNvPr id="2" name="Afbeelding 1" descr="Plattegrond van Lelystad, basisvariant">
            <a:extLst>
              <a:ext uri="{FF2B5EF4-FFF2-40B4-BE49-F238E27FC236}">
                <a16:creationId xmlns:a16="http://schemas.microsoft.com/office/drawing/2014/main" id="{B08865B2-F4D7-A5EA-7FE1-5B4E7F660E4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29104" y="1519177"/>
            <a:ext cx="3824052" cy="3819646"/>
          </a:xfrm>
          <a:prstGeom prst="rect">
            <a:avLst/>
          </a:prstGeom>
        </p:spPr>
      </p:pic>
      <p:sp>
        <p:nvSpPr>
          <p:cNvPr id="7" name="TextBox 5">
            <a:extLst>
              <a:ext uri="{FF2B5EF4-FFF2-40B4-BE49-F238E27FC236}">
                <a16:creationId xmlns:a16="http://schemas.microsoft.com/office/drawing/2014/main" id="{F7A7722F-DC42-E567-136E-E7970BE3F663}"/>
              </a:ext>
            </a:extLst>
          </p:cNvPr>
          <p:cNvSpPr txBox="1"/>
          <p:nvPr/>
        </p:nvSpPr>
        <p:spPr>
          <a:xfrm>
            <a:off x="4183974" y="1063796"/>
            <a:ext cx="2263125"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Sprong over de A6</a:t>
            </a:r>
          </a:p>
        </p:txBody>
      </p:sp>
      <p:pic>
        <p:nvPicPr>
          <p:cNvPr id="3" name="Afbeelding 2" descr="Plattegrond van Lelystad, sprong over A6">
            <a:extLst>
              <a:ext uri="{FF2B5EF4-FFF2-40B4-BE49-F238E27FC236}">
                <a16:creationId xmlns:a16="http://schemas.microsoft.com/office/drawing/2014/main" id="{10369D0E-CF84-CB93-6F92-33FCBEAC862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83974" y="1519177"/>
            <a:ext cx="3824052" cy="3819646"/>
          </a:xfrm>
          <a:prstGeom prst="rect">
            <a:avLst/>
          </a:prstGeom>
        </p:spPr>
      </p:pic>
      <p:sp>
        <p:nvSpPr>
          <p:cNvPr id="8" name="TextBox 5">
            <a:extLst>
              <a:ext uri="{FF2B5EF4-FFF2-40B4-BE49-F238E27FC236}">
                <a16:creationId xmlns:a16="http://schemas.microsoft.com/office/drawing/2014/main" id="{0488934F-7E0C-6B09-09B4-0158F72C9970}"/>
              </a:ext>
            </a:extLst>
          </p:cNvPr>
          <p:cNvSpPr txBox="1"/>
          <p:nvPr/>
        </p:nvSpPr>
        <p:spPr>
          <a:xfrm>
            <a:off x="8138844" y="1063796"/>
            <a:ext cx="2648761" cy="455381"/>
          </a:xfrm>
          <a:prstGeom prst="rect">
            <a:avLst/>
          </a:prstGeom>
          <a:noFill/>
        </p:spPr>
        <p:txBody>
          <a:bodyPr wrap="square">
            <a:spAutoFit/>
          </a:bodyPr>
          <a:lstStyle/>
          <a:p>
            <a:pPr algn="l">
              <a:lnSpc>
                <a:spcPct val="150000"/>
              </a:lnSpc>
            </a:pPr>
            <a:r>
              <a:rPr lang="nl-NL" dirty="0">
                <a:solidFill>
                  <a:srgbClr val="540932"/>
                </a:solidFill>
                <a:latin typeface="FT Aktual Book" panose="020B0004010101010101" pitchFamily="34" charset="0"/>
              </a:rPr>
              <a:t>Kwalitatief verdichten</a:t>
            </a:r>
          </a:p>
        </p:txBody>
      </p:sp>
      <p:pic>
        <p:nvPicPr>
          <p:cNvPr id="5" name="Afbeelding 4" descr="Plattegrond van Lelystad, kwalitatief verdichten">
            <a:extLst>
              <a:ext uri="{FF2B5EF4-FFF2-40B4-BE49-F238E27FC236}">
                <a16:creationId xmlns:a16="http://schemas.microsoft.com/office/drawing/2014/main" id="{CBEF161E-72DF-1DF5-5558-492B8B19C09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8138844" y="1519177"/>
            <a:ext cx="3824052" cy="3819646"/>
          </a:xfrm>
          <a:prstGeom prst="rect">
            <a:avLst/>
          </a:prstGeom>
        </p:spPr>
      </p:pic>
    </p:spTree>
    <p:extLst>
      <p:ext uri="{BB962C8B-B14F-4D97-AF65-F5344CB8AC3E}">
        <p14:creationId xmlns:p14="http://schemas.microsoft.com/office/powerpoint/2010/main" val="33640151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A5D7CB"/>
        </a:solidFill>
        <a:effectLst/>
      </p:bgPr>
    </p:bg>
    <p:spTree>
      <p:nvGrpSpPr>
        <p:cNvPr id="1" name="">
          <a:extLst>
            <a:ext uri="{FF2B5EF4-FFF2-40B4-BE49-F238E27FC236}">
              <a16:creationId xmlns:a16="http://schemas.microsoft.com/office/drawing/2014/main" id="{08A84FA6-5B1F-4C89-A5B1-7E77AFFB190F}"/>
            </a:ext>
          </a:extLst>
        </p:cNvPr>
        <p:cNvGrpSpPr/>
        <p:nvPr/>
      </p:nvGrpSpPr>
      <p:grpSpPr>
        <a:xfrm>
          <a:off x="0" y="0"/>
          <a:ext cx="0" cy="0"/>
          <a:chOff x="0" y="0"/>
          <a:chExt cx="0" cy="0"/>
        </a:xfrm>
      </p:grpSpPr>
      <p:sp>
        <p:nvSpPr>
          <p:cNvPr id="4" name="Titel 1" descr="Ruimte voor vragen&#10;">
            <a:extLst>
              <a:ext uri="{FF2B5EF4-FFF2-40B4-BE49-F238E27FC236}">
                <a16:creationId xmlns:a16="http://schemas.microsoft.com/office/drawing/2014/main" id="{CDE75959-369A-718C-8C69-80CFCABA284C}"/>
              </a:ext>
            </a:extLst>
          </p:cNvPr>
          <p:cNvSpPr txBox="1">
            <a:spLocks/>
          </p:cNvSpPr>
          <p:nvPr/>
        </p:nvSpPr>
        <p:spPr>
          <a:xfrm>
            <a:off x="299192" y="213855"/>
            <a:ext cx="11631708" cy="678664"/>
          </a:xfrm>
          <a:prstGeom prst="rect">
            <a:avLst/>
          </a:prstGeom>
          <a:ln>
            <a:noFill/>
          </a:ln>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4800" b="1" i="0" u="none" strike="noStrike" kern="1200" cap="none" spc="0" normalizeH="0" baseline="0" noProof="0" dirty="0">
              <a:ln>
                <a:noFill/>
              </a:ln>
              <a:solidFill>
                <a:srgbClr val="540A32"/>
              </a:solidFill>
              <a:effectLst/>
              <a:uLnTx/>
              <a:uFillTx/>
              <a:latin typeface="BatonTurbo"/>
              <a:ea typeface="+mj-ea"/>
              <a:cs typeface="+mj-cs"/>
            </a:endParaRPr>
          </a:p>
        </p:txBody>
      </p:sp>
      <p:sp>
        <p:nvSpPr>
          <p:cNvPr id="3" name="Titel 1">
            <a:extLst>
              <a:ext uri="{FF2B5EF4-FFF2-40B4-BE49-F238E27FC236}">
                <a16:creationId xmlns:a16="http://schemas.microsoft.com/office/drawing/2014/main" id="{31A5337B-05E8-570B-B27D-B064BCE645A7}"/>
              </a:ext>
            </a:extLst>
          </p:cNvPr>
          <p:cNvSpPr txBox="1">
            <a:spLocks noGrp="1"/>
          </p:cNvSpPr>
          <p:nvPr>
            <p:ph type="title" idx="4294967295"/>
          </p:nvPr>
        </p:nvSpPr>
        <p:spPr>
          <a:xfrm>
            <a:off x="451592" y="3662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540A32"/>
                </a:solidFill>
                <a:effectLst/>
                <a:uLnTx/>
                <a:uFillTx/>
                <a:latin typeface="Calibri" panose="020F0502020204030204"/>
                <a:ea typeface="+mj-ea"/>
                <a:cs typeface="+mj-cs"/>
              </a:rPr>
              <a:t>Ruimte voor vragen</a:t>
            </a:r>
          </a:p>
        </p:txBody>
      </p:sp>
    </p:spTree>
    <p:extLst>
      <p:ext uri="{BB962C8B-B14F-4D97-AF65-F5344CB8AC3E}">
        <p14:creationId xmlns:p14="http://schemas.microsoft.com/office/powerpoint/2010/main" val="29026712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540932"/>
        </a:solid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100FF67D-0D85-61CE-A572-25AB994B652E}"/>
              </a:ext>
            </a:extLst>
          </p:cNvPr>
          <p:cNvSpPr txBox="1">
            <a:spLocks noGrp="1"/>
          </p:cNvSpPr>
          <p:nvPr>
            <p:ph type="title" idx="4294967295"/>
          </p:nvPr>
        </p:nvSpPr>
        <p:spPr>
          <a:xfrm>
            <a:off x="451592" y="3662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chemeClr val="bg1"/>
                </a:solidFill>
                <a:effectLst/>
                <a:uLnTx/>
                <a:uFillTx/>
                <a:latin typeface="+mn-lt"/>
                <a:ea typeface="+mj-ea"/>
                <a:cs typeface="+mj-cs"/>
              </a:rPr>
              <a:t>In drie groepen uiteen</a:t>
            </a:r>
          </a:p>
        </p:txBody>
      </p:sp>
      <p:sp>
        <p:nvSpPr>
          <p:cNvPr id="4" name="Tekstvak 3">
            <a:extLst>
              <a:ext uri="{FF2B5EF4-FFF2-40B4-BE49-F238E27FC236}">
                <a16:creationId xmlns:a16="http://schemas.microsoft.com/office/drawing/2014/main" id="{66F11210-C5C4-C7B0-6642-E0AA6FB51978}"/>
              </a:ext>
            </a:extLst>
          </p:cNvPr>
          <p:cNvSpPr txBox="1"/>
          <p:nvPr/>
        </p:nvSpPr>
        <p:spPr>
          <a:xfrm>
            <a:off x="647700" y="1951672"/>
            <a:ext cx="10896600" cy="3539430"/>
          </a:xfrm>
          <a:prstGeom prst="rect">
            <a:avLst/>
          </a:prstGeom>
          <a:noFill/>
        </p:spPr>
        <p:txBody>
          <a:bodyPr wrap="square">
            <a:spAutoFit/>
          </a:bodyPr>
          <a:lstStyle/>
          <a:p>
            <a:pPr lvl="0"/>
            <a:r>
              <a:rPr lang="nl-NL"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Tafel 1: </a:t>
            </a:r>
          </a:p>
          <a:p>
            <a:pPr lvl="0"/>
            <a:r>
              <a:rPr lang="nl-NL"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Verdichten – uitbreiden</a:t>
            </a:r>
            <a:r>
              <a:rPr lang="nl-NL"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(buitengebied + verstedelijkingsmodellen) </a:t>
            </a:r>
          </a:p>
          <a:p>
            <a:pPr lvl="0"/>
            <a:r>
              <a:rPr lang="nl-NL"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lvl="0"/>
            <a:r>
              <a:rPr lang="nl-NL"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Tafel 2: </a:t>
            </a:r>
          </a:p>
          <a:p>
            <a:pPr lvl="0"/>
            <a:r>
              <a:rPr lang="nl-NL" sz="2800" kern="100" dirty="0">
                <a:solidFill>
                  <a:schemeClr val="bg1"/>
                </a:solidFill>
                <a:effectLst/>
                <a:latin typeface="Calibri" panose="020F0502020204030204" pitchFamily="34" charset="0"/>
                <a:ea typeface="Calibri" panose="020F0502020204030204" pitchFamily="34" charset="0"/>
                <a:cs typeface="Calibri" panose="020F0502020204030204" pitchFamily="34" charset="0"/>
              </a:rPr>
              <a:t>Stevig Ruimtelijk Raamwerk (stadscentrum, buurtcentra en dreven)</a:t>
            </a:r>
          </a:p>
          <a:p>
            <a:pPr lvl="0"/>
            <a:endParaRPr lang="nl-NL" sz="2800" kern="1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lvl="0"/>
            <a:r>
              <a:rPr lang="nl-NL"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Tafel 3: </a:t>
            </a:r>
          </a:p>
          <a:p>
            <a:pPr lvl="0"/>
            <a:r>
              <a:rPr lang="nl-NL" sz="2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Tempo van verandering (herkenbaarheid en identiteit)</a:t>
            </a:r>
          </a:p>
        </p:txBody>
      </p:sp>
    </p:spTree>
    <p:extLst>
      <p:ext uri="{BB962C8B-B14F-4D97-AF65-F5344CB8AC3E}">
        <p14:creationId xmlns:p14="http://schemas.microsoft.com/office/powerpoint/2010/main" val="3144315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8DFC6F1-624B-5617-B67C-C58E386C5B68}"/>
              </a:ext>
            </a:extLst>
          </p:cNvPr>
          <p:cNvSpPr txBox="1">
            <a:spLocks noGrp="1"/>
          </p:cNvSpPr>
          <p:nvPr>
            <p:ph type="title" idx="4294967295"/>
          </p:nvPr>
        </p:nvSpPr>
        <p:spPr>
          <a:xfrm>
            <a:off x="377023" y="390071"/>
            <a:ext cx="657241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chemeClr val="bg1"/>
                </a:solidFill>
                <a:effectLst/>
                <a:uLnTx/>
                <a:uFillTx/>
                <a:latin typeface="Arial" pitchFamily="34" charset="0"/>
                <a:ea typeface="+mn-ea"/>
                <a:cs typeface="Arial" pitchFamily="34" charset="0"/>
              </a:rPr>
              <a:t>Hoe komt alles samen? </a:t>
            </a:r>
          </a:p>
        </p:txBody>
      </p:sp>
      <p:graphicFrame>
        <p:nvGraphicFramePr>
          <p:cNvPr id="7" name="Tabel 6">
            <a:extLst>
              <a:ext uri="{FF2B5EF4-FFF2-40B4-BE49-F238E27FC236}">
                <a16:creationId xmlns:a16="http://schemas.microsoft.com/office/drawing/2014/main" id="{839B8C57-F3C0-4397-31CE-F7C19B1993FD}"/>
              </a:ext>
            </a:extLst>
          </p:cNvPr>
          <p:cNvGraphicFramePr>
            <a:graphicFrameLocks noGrp="1"/>
          </p:cNvGraphicFramePr>
          <p:nvPr>
            <p:extLst>
              <p:ext uri="{D42A27DB-BD31-4B8C-83A1-F6EECF244321}">
                <p14:modId xmlns:p14="http://schemas.microsoft.com/office/powerpoint/2010/main" val="718685673"/>
              </p:ext>
            </p:extLst>
          </p:nvPr>
        </p:nvGraphicFramePr>
        <p:xfrm>
          <a:off x="538095" y="1632038"/>
          <a:ext cx="3570514" cy="1723157"/>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2002401519"/>
                    </a:ext>
                  </a:extLst>
                </a:gridCol>
              </a:tblGrid>
              <a:tr h="1723157">
                <a:tc>
                  <a:txBody>
                    <a:bodyPr/>
                    <a:lstStyle/>
                    <a:p>
                      <a:pPr marL="0" indent="0">
                        <a:buFont typeface="Arial" panose="020B0604020202020204" pitchFamily="34" charset="0"/>
                        <a:buNone/>
                      </a:pPr>
                      <a:r>
                        <a:rPr lang="nl-NL" sz="2000" dirty="0">
                          <a:solidFill>
                            <a:schemeClr val="tx1"/>
                          </a:solidFill>
                          <a:latin typeface="+mn-lt"/>
                        </a:rPr>
                        <a:t>Ontwerpproces </a:t>
                      </a:r>
                    </a:p>
                    <a:p>
                      <a:pPr marL="0" indent="0">
                        <a:buFont typeface="Arial" panose="020B0604020202020204" pitchFamily="34" charset="0"/>
                        <a:buNone/>
                      </a:pPr>
                      <a:endParaRPr lang="nl-NL" sz="2000" dirty="0">
                        <a:solidFill>
                          <a:schemeClr val="tx1"/>
                        </a:solidFill>
                        <a:latin typeface="+mn-lt"/>
                      </a:endParaRPr>
                    </a:p>
                    <a:p>
                      <a:pPr marL="0" indent="0">
                        <a:buFont typeface="Arial" panose="020B0604020202020204" pitchFamily="34" charset="0"/>
                        <a:buNone/>
                      </a:pPr>
                      <a:r>
                        <a:rPr lang="nl-NL" sz="2000" b="0" dirty="0">
                          <a:solidFill>
                            <a:schemeClr val="tx1"/>
                          </a:solidFill>
                          <a:latin typeface="+mn-lt"/>
                        </a:rPr>
                        <a:t>Belangrijkste ambities vanuit beleid en professionele partners</a:t>
                      </a:r>
                      <a:endParaRPr lang="nl-NL" sz="2000" dirty="0">
                        <a:solidFill>
                          <a:schemeClr val="tx1"/>
                        </a:solidFill>
                        <a:latin typeface="+mn-lt"/>
                      </a:endParaRPr>
                    </a:p>
                    <a:p>
                      <a:pPr marL="342900" indent="-342900">
                        <a:buFont typeface="Arial" panose="020B0604020202020204" pitchFamily="34" charset="0"/>
                        <a:buChar char="•"/>
                      </a:pPr>
                      <a:endParaRPr lang="nl-NL" sz="20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graphicFrame>
        <p:nvGraphicFramePr>
          <p:cNvPr id="6" name="Tabel 5">
            <a:extLst>
              <a:ext uri="{FF2B5EF4-FFF2-40B4-BE49-F238E27FC236}">
                <a16:creationId xmlns:a16="http://schemas.microsoft.com/office/drawing/2014/main" id="{31FB75D7-DDFC-DE3A-B818-FB77FC356C3D}"/>
              </a:ext>
            </a:extLst>
          </p:cNvPr>
          <p:cNvGraphicFramePr>
            <a:graphicFrameLocks noGrp="1"/>
          </p:cNvGraphicFramePr>
          <p:nvPr>
            <p:extLst>
              <p:ext uri="{D42A27DB-BD31-4B8C-83A1-F6EECF244321}">
                <p14:modId xmlns:p14="http://schemas.microsoft.com/office/powerpoint/2010/main" val="63938337"/>
              </p:ext>
            </p:extLst>
          </p:nvPr>
        </p:nvGraphicFramePr>
        <p:xfrm>
          <a:off x="4290620" y="1632038"/>
          <a:ext cx="3741388" cy="1723157"/>
        </p:xfrm>
        <a:graphic>
          <a:graphicData uri="http://schemas.openxmlformats.org/drawingml/2006/table">
            <a:tbl>
              <a:tblPr firstRow="1" bandRow="1">
                <a:tableStyleId>{5C22544A-7EE6-4342-B048-85BDC9FD1C3A}</a:tableStyleId>
              </a:tblPr>
              <a:tblGrid>
                <a:gridCol w="3741388">
                  <a:extLst>
                    <a:ext uri="{9D8B030D-6E8A-4147-A177-3AD203B41FA5}">
                      <a16:colId xmlns:a16="http://schemas.microsoft.com/office/drawing/2014/main" val="2002401519"/>
                    </a:ext>
                  </a:extLst>
                </a:gridCol>
              </a:tblGrid>
              <a:tr h="1723157">
                <a:tc>
                  <a:txBody>
                    <a:bodyPr/>
                    <a:lstStyle/>
                    <a:p>
                      <a:r>
                        <a:rPr lang="nl-NL" sz="2000" dirty="0">
                          <a:solidFill>
                            <a:schemeClr val="tx1"/>
                          </a:solidFill>
                          <a:latin typeface="+mn-lt"/>
                        </a:rPr>
                        <a:t>Participatie</a:t>
                      </a:r>
                    </a:p>
                    <a:p>
                      <a:pPr marL="342900" indent="-342900">
                        <a:buFont typeface="Arial" panose="020B0604020202020204" pitchFamily="34" charset="0"/>
                        <a:buChar char="•"/>
                      </a:pPr>
                      <a:endParaRPr lang="nl-NL" sz="2000" dirty="0">
                        <a:solidFill>
                          <a:schemeClr val="tx1"/>
                        </a:solidFill>
                        <a:latin typeface="+mn-lt"/>
                      </a:endParaRPr>
                    </a:p>
                    <a:p>
                      <a:pPr marL="0" indent="0">
                        <a:buFont typeface="Arial" panose="020B0604020202020204" pitchFamily="34" charset="0"/>
                        <a:buNone/>
                      </a:pPr>
                      <a:r>
                        <a:rPr lang="nl-NL" sz="2000" b="0" dirty="0">
                          <a:solidFill>
                            <a:schemeClr val="tx1"/>
                          </a:solidFill>
                          <a:latin typeface="+mn-lt"/>
                        </a:rPr>
                        <a:t>Belangrijkste behoeften vanuit de inwoners </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graphicFrame>
        <p:nvGraphicFramePr>
          <p:cNvPr id="8" name="Tabel 7">
            <a:extLst>
              <a:ext uri="{FF2B5EF4-FFF2-40B4-BE49-F238E27FC236}">
                <a16:creationId xmlns:a16="http://schemas.microsoft.com/office/drawing/2014/main" id="{6A2123D7-8739-6255-73AD-8DBCAB1E51D1}"/>
              </a:ext>
            </a:extLst>
          </p:cNvPr>
          <p:cNvGraphicFramePr>
            <a:graphicFrameLocks noGrp="1"/>
          </p:cNvGraphicFramePr>
          <p:nvPr>
            <p:extLst>
              <p:ext uri="{D42A27DB-BD31-4B8C-83A1-F6EECF244321}">
                <p14:modId xmlns:p14="http://schemas.microsoft.com/office/powerpoint/2010/main" val="3917693708"/>
              </p:ext>
            </p:extLst>
          </p:nvPr>
        </p:nvGraphicFramePr>
        <p:xfrm>
          <a:off x="8243951" y="1632038"/>
          <a:ext cx="3570514" cy="1723157"/>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2002401519"/>
                    </a:ext>
                  </a:extLst>
                </a:gridCol>
              </a:tblGrid>
              <a:tr h="1723157">
                <a:tc>
                  <a:txBody>
                    <a:bodyPr/>
                    <a:lstStyle/>
                    <a:p>
                      <a:pPr marL="0" indent="0">
                        <a:buFont typeface="Arial" panose="020B0604020202020204" pitchFamily="34" charset="0"/>
                        <a:buNone/>
                      </a:pPr>
                      <a:r>
                        <a:rPr lang="nl-NL" sz="2000" dirty="0">
                          <a:solidFill>
                            <a:schemeClr val="tx1"/>
                          </a:solidFill>
                          <a:latin typeface="+mn-lt"/>
                        </a:rPr>
                        <a:t>MER/OER</a:t>
                      </a:r>
                    </a:p>
                    <a:p>
                      <a:pPr marL="0" indent="0">
                        <a:buFont typeface="Arial" panose="020B0604020202020204" pitchFamily="34" charset="0"/>
                        <a:buNone/>
                      </a:pPr>
                      <a:endParaRPr lang="nl-NL" sz="2000" dirty="0">
                        <a:solidFill>
                          <a:schemeClr val="tx1"/>
                        </a:solidFill>
                        <a:latin typeface="+mn-lt"/>
                      </a:endParaRPr>
                    </a:p>
                    <a:p>
                      <a:pPr marL="0" indent="0">
                        <a:buFont typeface="Arial" panose="020B0604020202020204" pitchFamily="34" charset="0"/>
                        <a:buNone/>
                      </a:pPr>
                      <a:r>
                        <a:rPr lang="nl-NL" sz="2000" b="0" dirty="0">
                          <a:solidFill>
                            <a:schemeClr val="tx1"/>
                          </a:solidFill>
                          <a:latin typeface="+mn-lt"/>
                        </a:rPr>
                        <a:t>Rekeninghouden met de effecten op de omgeving</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grpSp>
        <p:nvGrpSpPr>
          <p:cNvPr id="3" name="Groep 2" descr="Bovenstaande drie pijlers vormen samen">
            <a:extLst>
              <a:ext uri="{FF2B5EF4-FFF2-40B4-BE49-F238E27FC236}">
                <a16:creationId xmlns:a16="http://schemas.microsoft.com/office/drawing/2014/main" id="{12CED6F9-5870-1CDA-1817-9A51BCD484C3}"/>
              </a:ext>
            </a:extLst>
          </p:cNvPr>
          <p:cNvGrpSpPr/>
          <p:nvPr/>
        </p:nvGrpSpPr>
        <p:grpSpPr>
          <a:xfrm>
            <a:off x="2323352" y="3355195"/>
            <a:ext cx="7705856" cy="537392"/>
            <a:chOff x="2323352" y="3355195"/>
            <a:chExt cx="7705856" cy="537392"/>
          </a:xfrm>
        </p:grpSpPr>
        <p:cxnSp>
          <p:nvCxnSpPr>
            <p:cNvPr id="13" name="Rechte verbindingslijn met pijl 12" descr="Bovenstaande drie pijlers vormen samen">
              <a:extLst>
                <a:ext uri="{FF2B5EF4-FFF2-40B4-BE49-F238E27FC236}">
                  <a16:creationId xmlns:a16="http://schemas.microsoft.com/office/drawing/2014/main" id="{EB885EC2-FEE8-ACC6-D678-B1F6FCFA9E28}"/>
                </a:ext>
              </a:extLst>
            </p:cNvPr>
            <p:cNvCxnSpPr>
              <a:endCxn id="9" idx="0"/>
            </p:cNvCxnSpPr>
            <p:nvPr/>
          </p:nvCxnSpPr>
          <p:spPr>
            <a:xfrm>
              <a:off x="2323352" y="3355195"/>
              <a:ext cx="3846902" cy="53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Rechte verbindingslijn met pijl 14">
              <a:extLst>
                <a:ext uri="{FF2B5EF4-FFF2-40B4-BE49-F238E27FC236}">
                  <a16:creationId xmlns:a16="http://schemas.microsoft.com/office/drawing/2014/main" id="{EA4E7D83-DE8F-6303-41E5-81E6BCDD7EE8}"/>
                </a:ext>
              </a:extLst>
            </p:cNvPr>
            <p:cNvCxnSpPr>
              <a:endCxn id="9" idx="0"/>
            </p:cNvCxnSpPr>
            <p:nvPr/>
          </p:nvCxnSpPr>
          <p:spPr>
            <a:xfrm>
              <a:off x="6170254" y="3355195"/>
              <a:ext cx="0" cy="53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Rechte verbindingslijn met pijl 16">
              <a:extLst>
                <a:ext uri="{FF2B5EF4-FFF2-40B4-BE49-F238E27FC236}">
                  <a16:creationId xmlns:a16="http://schemas.microsoft.com/office/drawing/2014/main" id="{21418839-5B7F-6AA7-55DC-B328A37BB83A}"/>
                </a:ext>
              </a:extLst>
            </p:cNvPr>
            <p:cNvCxnSpPr>
              <a:endCxn id="9" idx="0"/>
            </p:cNvCxnSpPr>
            <p:nvPr/>
          </p:nvCxnSpPr>
          <p:spPr>
            <a:xfrm flipH="1">
              <a:off x="6170254" y="3355195"/>
              <a:ext cx="3858954" cy="5373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9" name="Tabel 8">
            <a:extLst>
              <a:ext uri="{FF2B5EF4-FFF2-40B4-BE49-F238E27FC236}">
                <a16:creationId xmlns:a16="http://schemas.microsoft.com/office/drawing/2014/main" id="{893E9432-57B5-0715-EF22-A740B79E4550}"/>
              </a:ext>
            </a:extLst>
          </p:cNvPr>
          <p:cNvGraphicFramePr>
            <a:graphicFrameLocks noGrp="1"/>
          </p:cNvGraphicFramePr>
          <p:nvPr>
            <p:extLst>
              <p:ext uri="{D42A27DB-BD31-4B8C-83A1-F6EECF244321}">
                <p14:modId xmlns:p14="http://schemas.microsoft.com/office/powerpoint/2010/main" val="2613501690"/>
              </p:ext>
            </p:extLst>
          </p:nvPr>
        </p:nvGraphicFramePr>
        <p:xfrm>
          <a:off x="4384997" y="3892587"/>
          <a:ext cx="3570514" cy="1005840"/>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2002401519"/>
                    </a:ext>
                  </a:extLst>
                </a:gridCol>
              </a:tblGrid>
              <a:tr h="911301">
                <a:tc>
                  <a:txBody>
                    <a:bodyPr/>
                    <a:lstStyle/>
                    <a:p>
                      <a:pPr marL="0" indent="0" algn="ctr">
                        <a:buFont typeface="Arial" panose="020B0604020202020204" pitchFamily="34" charset="0"/>
                        <a:buNone/>
                      </a:pPr>
                      <a:endParaRPr lang="nl-NL" sz="2000" dirty="0">
                        <a:solidFill>
                          <a:schemeClr val="tx1"/>
                        </a:solidFill>
                        <a:latin typeface="+mn-lt"/>
                      </a:endParaRPr>
                    </a:p>
                    <a:p>
                      <a:pPr marL="0" indent="0" algn="ctr">
                        <a:buFont typeface="Arial" panose="020B0604020202020204" pitchFamily="34" charset="0"/>
                        <a:buNone/>
                      </a:pPr>
                      <a:r>
                        <a:rPr lang="nl-NL" sz="2000" dirty="0">
                          <a:solidFill>
                            <a:schemeClr val="tx1"/>
                          </a:solidFill>
                          <a:latin typeface="+mn-lt"/>
                        </a:rPr>
                        <a:t>Voorkeursvariant </a:t>
                      </a:r>
                    </a:p>
                    <a:p>
                      <a:pPr marL="342900" indent="-342900">
                        <a:buFont typeface="Arial" panose="020B0604020202020204" pitchFamily="34" charset="0"/>
                        <a:buChar char="•"/>
                      </a:pPr>
                      <a:endParaRPr lang="nl-NL" sz="20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cxnSp>
        <p:nvCxnSpPr>
          <p:cNvPr id="21" name="Rechte verbindingslijn met pijl 20" descr="De voorkeursvariant is de basis voor het">
            <a:extLst>
              <a:ext uri="{FF2B5EF4-FFF2-40B4-BE49-F238E27FC236}">
                <a16:creationId xmlns:a16="http://schemas.microsoft.com/office/drawing/2014/main" id="{1C3A2FE8-14D4-7D03-C0D5-3ABF6FB00B0E}"/>
              </a:ext>
            </a:extLst>
          </p:cNvPr>
          <p:cNvCxnSpPr>
            <a:endCxn id="11" idx="0"/>
          </p:cNvCxnSpPr>
          <p:nvPr/>
        </p:nvCxnSpPr>
        <p:spPr>
          <a:xfrm>
            <a:off x="6161314" y="4898427"/>
            <a:ext cx="0" cy="5636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Tabel 10">
            <a:extLst>
              <a:ext uri="{FF2B5EF4-FFF2-40B4-BE49-F238E27FC236}">
                <a16:creationId xmlns:a16="http://schemas.microsoft.com/office/drawing/2014/main" id="{187027FD-18E4-4DFF-A8E5-EE7F18F414C0}"/>
              </a:ext>
            </a:extLst>
          </p:cNvPr>
          <p:cNvGraphicFramePr>
            <a:graphicFrameLocks noGrp="1"/>
          </p:cNvGraphicFramePr>
          <p:nvPr>
            <p:extLst>
              <p:ext uri="{D42A27DB-BD31-4B8C-83A1-F6EECF244321}">
                <p14:modId xmlns:p14="http://schemas.microsoft.com/office/powerpoint/2010/main" val="3744047793"/>
              </p:ext>
            </p:extLst>
          </p:nvPr>
        </p:nvGraphicFramePr>
        <p:xfrm>
          <a:off x="4376057" y="5462089"/>
          <a:ext cx="3570514" cy="1005840"/>
        </p:xfrm>
        <a:graphic>
          <a:graphicData uri="http://schemas.openxmlformats.org/drawingml/2006/table">
            <a:tbl>
              <a:tblPr firstRow="1" bandRow="1">
                <a:tableStyleId>{5C22544A-7EE6-4342-B048-85BDC9FD1C3A}</a:tableStyleId>
              </a:tblPr>
              <a:tblGrid>
                <a:gridCol w="3570514">
                  <a:extLst>
                    <a:ext uri="{9D8B030D-6E8A-4147-A177-3AD203B41FA5}">
                      <a16:colId xmlns:a16="http://schemas.microsoft.com/office/drawing/2014/main" val="2002401519"/>
                    </a:ext>
                  </a:extLst>
                </a:gridCol>
              </a:tblGrid>
              <a:tr h="911301">
                <a:tc>
                  <a:txBody>
                    <a:bodyPr/>
                    <a:lstStyle/>
                    <a:p>
                      <a:pPr marL="0" indent="0" algn="ctr">
                        <a:buFont typeface="Arial" panose="020B0604020202020204" pitchFamily="34" charset="0"/>
                        <a:buNone/>
                      </a:pPr>
                      <a:endParaRPr lang="nl-NL" sz="2000" dirty="0">
                        <a:solidFill>
                          <a:schemeClr val="tx1"/>
                        </a:solidFill>
                        <a:latin typeface="+mn-lt"/>
                      </a:endParaRPr>
                    </a:p>
                    <a:p>
                      <a:pPr marL="0" indent="0" algn="ctr">
                        <a:buFont typeface="Arial" panose="020B0604020202020204" pitchFamily="34" charset="0"/>
                        <a:buNone/>
                      </a:pPr>
                      <a:r>
                        <a:rPr lang="nl-NL" sz="2000" dirty="0">
                          <a:solidFill>
                            <a:schemeClr val="tx1"/>
                          </a:solidFill>
                          <a:latin typeface="+mn-lt"/>
                        </a:rPr>
                        <a:t>Ontwerp Omgevingsvisie </a:t>
                      </a:r>
                    </a:p>
                    <a:p>
                      <a:pPr marL="342900" indent="-342900">
                        <a:buFont typeface="Arial" panose="020B0604020202020204" pitchFamily="34" charset="0"/>
                        <a:buChar char="•"/>
                      </a:pPr>
                      <a:endParaRPr lang="nl-NL" sz="2000" dirty="0">
                        <a:solidFill>
                          <a:schemeClr val="tx1"/>
                        </a:solidFill>
                        <a:latin typeface="+mn-lt"/>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lumMod val="40000"/>
                        <a:lumOff val="60000"/>
                      </a:schemeClr>
                    </a:solidFill>
                  </a:tcPr>
                </a:tc>
                <a:extLst>
                  <a:ext uri="{0D108BD9-81ED-4DB2-BD59-A6C34878D82A}">
                    <a16:rowId xmlns:a16="http://schemas.microsoft.com/office/drawing/2014/main" val="235545310"/>
                  </a:ext>
                </a:extLst>
              </a:tr>
            </a:tbl>
          </a:graphicData>
        </a:graphic>
      </p:graphicFrame>
    </p:spTree>
    <p:extLst>
      <p:ext uri="{BB962C8B-B14F-4D97-AF65-F5344CB8AC3E}">
        <p14:creationId xmlns:p14="http://schemas.microsoft.com/office/powerpoint/2010/main" val="3636082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7886540-8BA7-F2BF-AF7F-41C73FC6418F}"/>
              </a:ext>
            </a:extLst>
          </p:cNvPr>
          <p:cNvSpPr txBox="1">
            <a:spLocks noGrp="1"/>
          </p:cNvSpPr>
          <p:nvPr>
            <p:ph type="title" idx="4294967295"/>
          </p:nvPr>
        </p:nvSpPr>
        <p:spPr>
          <a:xfrm>
            <a:off x="367796" y="1022000"/>
            <a:ext cx="2360306" cy="138499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NL" sz="4000" b="1" i="0" kern="1200">
                <a:solidFill>
                  <a:srgbClr val="540A32"/>
                </a:solidFill>
                <a:latin typeface="ABC Diatype" panose="020B0504040202060203" pitchFamily="34"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1A4164"/>
                </a:solidFill>
                <a:effectLst/>
                <a:uLnTx/>
                <a:uFillTx/>
                <a:latin typeface="Arial" pitchFamily="34" charset="0"/>
                <a:ea typeface="+mn-ea"/>
                <a:cs typeface="Arial" pitchFamily="34" charset="0"/>
              </a:rPr>
              <a:t>Hoe ziet het vervolg eruit?</a:t>
            </a:r>
          </a:p>
        </p:txBody>
      </p:sp>
      <p:pic>
        <p:nvPicPr>
          <p:cNvPr id="6" name="Afbeelding 5" descr="25 mrt 2025: Collegevergadering over voorkeursmodel&#10;08 apr 2025: Raadscommissie ROB over voorkeursmodel&#10;April/mei 2025: Inloopmoment, algemene informatieavond&#10;13 mei 2025: Collegevergadering over Ontwerp Omgevingsvisie 2050&#10;01 jul 2025: Raadvergadering over Ontwerp Omgevingsvisie 2050&#10;jul – aug 2025: Terinzagelegging Ontwerp Omgevingsvisie 2050">
            <a:extLst>
              <a:ext uri="{FF2B5EF4-FFF2-40B4-BE49-F238E27FC236}">
                <a16:creationId xmlns:a16="http://schemas.microsoft.com/office/drawing/2014/main" id="{1E41B4F2-260B-F6C6-589E-7AC8DE5C258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95897" y="228257"/>
            <a:ext cx="8921932" cy="6401486"/>
          </a:xfrm>
          <a:prstGeom prst="rect">
            <a:avLst/>
          </a:prstGeom>
          <a:noFill/>
        </p:spPr>
      </p:pic>
    </p:spTree>
    <p:extLst>
      <p:ext uri="{BB962C8B-B14F-4D97-AF65-F5344CB8AC3E}">
        <p14:creationId xmlns:p14="http://schemas.microsoft.com/office/powerpoint/2010/main" val="374011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96CC8E6A-73DF-4DC5-66BD-1CD57C723946}"/>
              </a:ext>
            </a:extLst>
          </p:cNvPr>
          <p:cNvSpPr txBox="1">
            <a:spLocks noGrp="1"/>
          </p:cNvSpPr>
          <p:nvPr>
            <p:ph type="title" idx="4294967295"/>
          </p:nvPr>
        </p:nvSpPr>
        <p:spPr>
          <a:xfrm>
            <a:off x="367796" y="1022000"/>
            <a:ext cx="2360306" cy="181588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NL" sz="4000" b="1" i="0" kern="1200">
                <a:solidFill>
                  <a:srgbClr val="540A32"/>
                </a:solidFill>
                <a:latin typeface="ABC Diatype" panose="020B0504040202060203" pitchFamily="34" charset="77"/>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800" b="1" i="0" u="none" strike="noStrike" kern="1200" cap="none" spc="0" normalizeH="0" baseline="0" noProof="0" dirty="0">
                <a:ln>
                  <a:noFill/>
                </a:ln>
                <a:solidFill>
                  <a:srgbClr val="1A4164"/>
                </a:solidFill>
                <a:effectLst/>
                <a:uLnTx/>
                <a:uFillTx/>
                <a:latin typeface="Arial" pitchFamily="34" charset="0"/>
                <a:ea typeface="+mn-ea"/>
                <a:cs typeface="Arial" pitchFamily="34" charset="0"/>
              </a:rPr>
              <a:t>Hoe ziet het vervolg eruit?</a:t>
            </a:r>
            <a:br>
              <a:rPr kumimoji="0" lang="nl-NL" sz="2800" b="1" i="0" u="none" strike="noStrike" kern="1200" cap="none" spc="0" normalizeH="0" baseline="0" noProof="0" dirty="0">
                <a:ln>
                  <a:noFill/>
                </a:ln>
                <a:solidFill>
                  <a:srgbClr val="1A4164"/>
                </a:solidFill>
                <a:effectLst/>
                <a:uLnTx/>
                <a:uFillTx/>
                <a:latin typeface="Arial" pitchFamily="34" charset="0"/>
                <a:ea typeface="+mn-ea"/>
                <a:cs typeface="Arial" pitchFamily="34" charset="0"/>
              </a:rPr>
            </a:br>
            <a:endParaRPr kumimoji="0" lang="nl-NL" sz="2800" b="1" i="0" u="none" strike="noStrike" kern="1200" cap="none" spc="0" normalizeH="0" baseline="0" noProof="0" dirty="0">
              <a:ln>
                <a:noFill/>
              </a:ln>
              <a:solidFill>
                <a:srgbClr val="1A4164"/>
              </a:solidFill>
              <a:effectLst/>
              <a:uLnTx/>
              <a:uFillTx/>
              <a:latin typeface="Arial" pitchFamily="34" charset="0"/>
              <a:ea typeface="+mn-ea"/>
              <a:cs typeface="Arial" pitchFamily="34" charset="0"/>
            </a:endParaRPr>
          </a:p>
        </p:txBody>
      </p:sp>
      <p:pic>
        <p:nvPicPr>
          <p:cNvPr id="7" name="Afbeelding 6" descr="28 okt 2025: Collegevergadering vaststelling Omgevingsvisie 2050&#10;16 dec 2025: Raadvergadering vaststelling Omgevingsvisie 2050&#10;">
            <a:extLst>
              <a:ext uri="{FF2B5EF4-FFF2-40B4-BE49-F238E27FC236}">
                <a16:creationId xmlns:a16="http://schemas.microsoft.com/office/drawing/2014/main" id="{DADC588E-56ED-4F47-FCAE-179B21A0FB9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03308" y="206320"/>
            <a:ext cx="9276331" cy="6445359"/>
          </a:xfrm>
          <a:prstGeom prst="rect">
            <a:avLst/>
          </a:prstGeom>
        </p:spPr>
      </p:pic>
    </p:spTree>
    <p:extLst>
      <p:ext uri="{BB962C8B-B14F-4D97-AF65-F5344CB8AC3E}">
        <p14:creationId xmlns:p14="http://schemas.microsoft.com/office/powerpoint/2010/main" val="2433753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Lelystad | Visit Flevoland">
            <a:extLst>
              <a:ext uri="{FF2B5EF4-FFF2-40B4-BE49-F238E27FC236}">
                <a16:creationId xmlns:a16="http://schemas.microsoft.com/office/drawing/2014/main" id="{3D9E51E6-7DB5-E6BE-8E18-2B4893A8F4DA}"/>
              </a:ext>
            </a:extLst>
          </p:cNvPr>
          <p:cNvPicPr>
            <a:picLocks noChangeAspect="1" noChangeArrowheads="1"/>
          </p:cNvPicPr>
          <p:nvPr/>
        </p:nvPicPr>
        <p:blipFill>
          <a:blip r:embed="rId3">
            <a:alphaModFix amt="50000"/>
            <a:extLst>
              <a:ext uri="{28A0092B-C50C-407E-A947-70E740481C1C}">
                <a14:useLocalDpi xmlns:a14="http://schemas.microsoft.com/office/drawing/2010/main" val="0"/>
              </a:ext>
            </a:extLst>
          </a:blip>
          <a:srcRect/>
          <a:stretch>
            <a:fillRect/>
          </a:stretch>
        </p:blipFill>
        <p:spPr bwMode="auto">
          <a:xfrm>
            <a:off x="7143" y="-1096563"/>
            <a:ext cx="12184857" cy="86233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
            <a:extLst>
              <a:ext uri="{FF2B5EF4-FFF2-40B4-BE49-F238E27FC236}">
                <a16:creationId xmlns:a16="http://schemas.microsoft.com/office/drawing/2014/main" id="{C9785627-1750-C0C3-3919-3A35A3009397}"/>
              </a:ext>
            </a:extLst>
          </p:cNvPr>
          <p:cNvSpPr txBox="1">
            <a:spLocks noGrp="1"/>
          </p:cNvSpPr>
          <p:nvPr>
            <p:ph type="title" idx="4294967295"/>
          </p:nvPr>
        </p:nvSpPr>
        <p:spPr>
          <a:xfrm>
            <a:off x="629173" y="4991173"/>
            <a:ext cx="10803035"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40932"/>
                </a:solidFill>
                <a:effectLst/>
                <a:uLnTx/>
                <a:uFillTx/>
                <a:latin typeface="FT Aktual Book" panose="020B0004010101010101" pitchFamily="34" charset="0"/>
                <a:ea typeface="+mn-ea"/>
                <a:cs typeface="+mn-cs"/>
              </a:rPr>
              <a:t>Omgevingsvisie </a:t>
            </a:r>
            <a:r>
              <a:rPr kumimoji="0" lang="en-US" sz="4000" b="1" i="0" u="none" strike="noStrike" kern="1200" cap="none" spc="0" normalizeH="0" baseline="0" noProof="0" dirty="0" err="1">
                <a:ln>
                  <a:noFill/>
                </a:ln>
                <a:solidFill>
                  <a:srgbClr val="540932"/>
                </a:solidFill>
                <a:effectLst/>
                <a:uLnTx/>
                <a:uFillTx/>
                <a:latin typeface="FT Aktual Book" panose="020B0004010101010101" pitchFamily="34" charset="0"/>
                <a:ea typeface="+mn-ea"/>
                <a:cs typeface="+mn-cs"/>
              </a:rPr>
              <a:t>Lelystad</a:t>
            </a:r>
            <a:endParaRPr kumimoji="0" lang="en-NL" sz="4000" b="0" i="0" u="none" strike="noStrike" kern="1200" cap="none" spc="0" normalizeH="0" baseline="0" noProof="0" dirty="0">
              <a:ln>
                <a:noFill/>
              </a:ln>
              <a:solidFill>
                <a:srgbClr val="540932"/>
              </a:solidFill>
              <a:effectLst/>
              <a:uLnTx/>
              <a:uFillTx/>
              <a:latin typeface="FT Aktual Book" panose="020B0004010101010101" pitchFamily="34" charset="0"/>
              <a:ea typeface="+mn-ea"/>
              <a:cs typeface="+mn-cs"/>
            </a:endParaRPr>
          </a:p>
        </p:txBody>
      </p:sp>
      <p:sp>
        <p:nvSpPr>
          <p:cNvPr id="4" name="TextBox 6">
            <a:extLst>
              <a:ext uri="{FF2B5EF4-FFF2-40B4-BE49-F238E27FC236}">
                <a16:creationId xmlns:a16="http://schemas.microsoft.com/office/drawing/2014/main" id="{44DC9DAB-715F-DEB9-CF6E-9DE8DF94376A}"/>
              </a:ext>
            </a:extLst>
          </p:cNvPr>
          <p:cNvSpPr txBox="1"/>
          <p:nvPr/>
        </p:nvSpPr>
        <p:spPr>
          <a:xfrm>
            <a:off x="629173" y="5645791"/>
            <a:ext cx="5612616" cy="646331"/>
          </a:xfrm>
          <a:prstGeom prst="rect">
            <a:avLst/>
          </a:prstGeom>
          <a:noFill/>
        </p:spPr>
        <p:txBody>
          <a:bodyPr wrap="square" rtlCol="0">
            <a:spAutoFit/>
          </a:bodyPr>
          <a:lstStyle/>
          <a:p>
            <a:r>
              <a:rPr lang="en-US" dirty="0" err="1">
                <a:solidFill>
                  <a:srgbClr val="540932"/>
                </a:solidFill>
                <a:latin typeface="FT Aktual Book" panose="020B0004010101010101" pitchFamily="34" charset="0"/>
              </a:rPr>
              <a:t>Participatiebijeenkomst</a:t>
            </a:r>
            <a:endParaRPr lang="en-US" dirty="0">
              <a:solidFill>
                <a:srgbClr val="540932"/>
              </a:solidFill>
              <a:latin typeface="FT Aktual Book" panose="020B0004010101010101" pitchFamily="34" charset="0"/>
            </a:endParaRPr>
          </a:p>
          <a:p>
            <a:r>
              <a:rPr lang="en-US" dirty="0">
                <a:solidFill>
                  <a:srgbClr val="540932"/>
                </a:solidFill>
                <a:latin typeface="FT Aktual Book" panose="020B0004010101010101" pitchFamily="34" charset="0"/>
              </a:rPr>
              <a:t>6 </a:t>
            </a:r>
            <a:r>
              <a:rPr lang="en-US" dirty="0" err="1">
                <a:solidFill>
                  <a:srgbClr val="540932"/>
                </a:solidFill>
                <a:latin typeface="FT Aktual Book" panose="020B0004010101010101" pitchFamily="34" charset="0"/>
              </a:rPr>
              <a:t>februari</a:t>
            </a:r>
            <a:r>
              <a:rPr lang="en-US" dirty="0">
                <a:solidFill>
                  <a:srgbClr val="540932"/>
                </a:solidFill>
                <a:latin typeface="FT Aktual Book" panose="020B0004010101010101" pitchFamily="34" charset="0"/>
              </a:rPr>
              <a:t> 2025</a:t>
            </a:r>
            <a:endParaRPr lang="en-NL" dirty="0">
              <a:solidFill>
                <a:srgbClr val="540932"/>
              </a:solidFill>
              <a:latin typeface="FT Aktual Book" panose="020B0004010101010101" pitchFamily="34" charset="0"/>
            </a:endParaRPr>
          </a:p>
        </p:txBody>
      </p:sp>
    </p:spTree>
    <p:extLst>
      <p:ext uri="{BB962C8B-B14F-4D97-AF65-F5344CB8AC3E}">
        <p14:creationId xmlns:p14="http://schemas.microsoft.com/office/powerpoint/2010/main" val="242810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B7F"/>
        </a:solidFill>
        <a:effectLst/>
      </p:bgPr>
    </p:bg>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B14C1461-3DF6-C52A-F5CD-09B4BF1F952D}"/>
              </a:ext>
            </a:extLst>
          </p:cNvPr>
          <p:cNvSpPr txBox="1">
            <a:spLocks noGrp="1"/>
          </p:cNvSpPr>
          <p:nvPr>
            <p:ph type="title" idx="4294967295"/>
          </p:nvPr>
        </p:nvSpPr>
        <p:spPr>
          <a:xfrm>
            <a:off x="299192" y="2138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4800" b="1" i="0" u="none" strike="noStrike" kern="1200" cap="none" spc="0" normalizeH="0" baseline="0" noProof="0" dirty="0">
                <a:ln>
                  <a:noFill/>
                </a:ln>
                <a:solidFill>
                  <a:srgbClr val="540A32"/>
                </a:solidFill>
                <a:effectLst/>
                <a:uLnTx/>
                <a:uFillTx/>
                <a:latin typeface="+mn-lt"/>
                <a:ea typeface="+mj-ea"/>
                <a:cs typeface="+mj-cs"/>
              </a:rPr>
              <a:t>Waar waren we?</a:t>
            </a:r>
          </a:p>
        </p:txBody>
      </p:sp>
    </p:spTree>
    <p:extLst>
      <p:ext uri="{BB962C8B-B14F-4D97-AF65-F5344CB8AC3E}">
        <p14:creationId xmlns:p14="http://schemas.microsoft.com/office/powerpoint/2010/main" val="4012410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BF7D7FF1-0BF2-A99D-6249-00046D7211AD}"/>
              </a:ext>
              <a:ext uri="{C183D7F6-B498-43B3-948B-1728B52AA6E4}">
                <adec:decorative xmlns:adec="http://schemas.microsoft.com/office/drawing/2017/decorative" val="0"/>
              </a:ext>
            </a:extLst>
          </p:cNvPr>
          <p:cNvSpPr txBox="1">
            <a:spLocks noGrp="1"/>
          </p:cNvSpPr>
          <p:nvPr>
            <p:ph type="title" idx="4294967295"/>
          </p:nvPr>
        </p:nvSpPr>
        <p:spPr>
          <a:xfrm>
            <a:off x="451592" y="366255"/>
            <a:ext cx="11631708" cy="67866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1" i="0" u="none" strike="noStrike" kern="1200" cap="none" spc="0" normalizeH="0" baseline="0" noProof="0" dirty="0">
                <a:ln>
                  <a:noFill/>
                </a:ln>
                <a:solidFill>
                  <a:srgbClr val="540A32"/>
                </a:solidFill>
                <a:effectLst/>
                <a:uLnTx/>
                <a:uFillTx/>
                <a:latin typeface="BatonTurbo"/>
                <a:ea typeface="+mj-ea"/>
                <a:cs typeface="+mj-cs"/>
              </a:rPr>
              <a:t>Denkrichtingen vanuit ambities</a:t>
            </a:r>
          </a:p>
        </p:txBody>
      </p:sp>
      <p:sp>
        <p:nvSpPr>
          <p:cNvPr id="9" name="Tekstvak 8">
            <a:extLst>
              <a:ext uri="{FF2B5EF4-FFF2-40B4-BE49-F238E27FC236}">
                <a16:creationId xmlns:a16="http://schemas.microsoft.com/office/drawing/2014/main" id="{29027288-160D-2101-3F8D-0D84E72486E6}"/>
              </a:ext>
            </a:extLst>
          </p:cNvPr>
          <p:cNvSpPr txBox="1"/>
          <p:nvPr/>
        </p:nvSpPr>
        <p:spPr>
          <a:xfrm>
            <a:off x="299192" y="3844662"/>
            <a:ext cx="2637700" cy="1384995"/>
          </a:xfrm>
          <a:prstGeom prst="rect">
            <a:avLst/>
          </a:prstGeom>
          <a:solidFill>
            <a:srgbClr val="FFDB7F"/>
          </a:solidFill>
        </p:spPr>
        <p:txBody>
          <a:bodyPr wrap="square" rtlCol="0">
            <a:spAutoFit/>
          </a:bodyPr>
          <a:lstStyle/>
          <a:p>
            <a:r>
              <a:rPr lang="nl-NL" sz="1400" b="1" dirty="0">
                <a:solidFill>
                  <a:srgbClr val="540932"/>
                </a:solidFill>
                <a:latin typeface="Baton Turbo" panose="020B0503030202060203" pitchFamily="34" charset="0"/>
              </a:rPr>
              <a:t>Natuurinclusief </a:t>
            </a:r>
          </a:p>
          <a:p>
            <a:r>
              <a:rPr lang="nl-NL" sz="1400" b="1" dirty="0">
                <a:solidFill>
                  <a:srgbClr val="540932"/>
                </a:solidFill>
                <a:latin typeface="Baton Turbo" panose="020B0503030202060203" pitchFamily="34" charset="0"/>
              </a:rPr>
              <a:t>en duurzaam Lelystad</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Aangepast aan een veranderend klimaat</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Duurzame ontwikkeling</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Mobiliteitstransitie</a:t>
            </a:r>
          </a:p>
        </p:txBody>
      </p:sp>
      <p:sp>
        <p:nvSpPr>
          <p:cNvPr id="11" name="Tekstvak 10">
            <a:extLst>
              <a:ext uri="{FF2B5EF4-FFF2-40B4-BE49-F238E27FC236}">
                <a16:creationId xmlns:a16="http://schemas.microsoft.com/office/drawing/2014/main" id="{710A5411-403B-7C1F-D896-325FFA2B966F}"/>
              </a:ext>
            </a:extLst>
          </p:cNvPr>
          <p:cNvSpPr txBox="1"/>
          <p:nvPr/>
        </p:nvSpPr>
        <p:spPr>
          <a:xfrm>
            <a:off x="3327379" y="3858561"/>
            <a:ext cx="2637700" cy="1600438"/>
          </a:xfrm>
          <a:prstGeom prst="rect">
            <a:avLst/>
          </a:prstGeom>
          <a:solidFill>
            <a:srgbClr val="E57C8D"/>
          </a:solidFill>
        </p:spPr>
        <p:txBody>
          <a:bodyPr wrap="square" rtlCol="0">
            <a:spAutoFit/>
          </a:bodyPr>
          <a:lstStyle/>
          <a:p>
            <a:r>
              <a:rPr lang="nl-NL" sz="1400" b="1" dirty="0">
                <a:solidFill>
                  <a:srgbClr val="540932"/>
                </a:solidFill>
                <a:latin typeface="Baton Turbo" panose="020B0503030202060203" pitchFamily="34" charset="0"/>
              </a:rPr>
              <a:t>Sociaal veerkrachtig Lelystad</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Perspectief op wooncarrière</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Aantrekkelijk voor bestaande en nieuwe inwoners</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Investeren in onderwijs</a:t>
            </a:r>
          </a:p>
        </p:txBody>
      </p:sp>
      <p:sp>
        <p:nvSpPr>
          <p:cNvPr id="13" name="Tekstvak 12">
            <a:extLst>
              <a:ext uri="{FF2B5EF4-FFF2-40B4-BE49-F238E27FC236}">
                <a16:creationId xmlns:a16="http://schemas.microsoft.com/office/drawing/2014/main" id="{3CFE49EB-9AE9-C74E-4C76-CA44A318EA36}"/>
              </a:ext>
            </a:extLst>
          </p:cNvPr>
          <p:cNvSpPr txBox="1"/>
          <p:nvPr/>
        </p:nvSpPr>
        <p:spPr>
          <a:xfrm>
            <a:off x="6343959" y="3855078"/>
            <a:ext cx="2637700" cy="1815882"/>
          </a:xfrm>
          <a:prstGeom prst="rect">
            <a:avLst/>
          </a:prstGeom>
          <a:solidFill>
            <a:srgbClr val="F7C4EF"/>
          </a:solidFill>
        </p:spPr>
        <p:txBody>
          <a:bodyPr wrap="square" rtlCol="0">
            <a:spAutoFit/>
          </a:bodyPr>
          <a:lstStyle/>
          <a:p>
            <a:r>
              <a:rPr lang="nl-NL" sz="1400" b="1" dirty="0">
                <a:solidFill>
                  <a:srgbClr val="540932"/>
                </a:solidFill>
                <a:latin typeface="Baton Turbo" panose="020B0503030202060203" pitchFamily="34" charset="0"/>
              </a:rPr>
              <a:t>Gezond en </a:t>
            </a:r>
          </a:p>
          <a:p>
            <a:r>
              <a:rPr lang="nl-NL" sz="1400" b="1" dirty="0">
                <a:solidFill>
                  <a:srgbClr val="540932"/>
                </a:solidFill>
                <a:latin typeface="Baton Turbo" panose="020B0503030202060203" pitchFamily="34" charset="0"/>
              </a:rPr>
              <a:t>beleefbaar Lelystad</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Versterken leefbaarheid bestaande stad</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Beweegvriendelijke omgeving</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Samenwerkingsgericht preventie en zorgnetwerk</a:t>
            </a:r>
          </a:p>
        </p:txBody>
      </p:sp>
      <p:sp>
        <p:nvSpPr>
          <p:cNvPr id="14" name="Tekstvak 13">
            <a:extLst>
              <a:ext uri="{FF2B5EF4-FFF2-40B4-BE49-F238E27FC236}">
                <a16:creationId xmlns:a16="http://schemas.microsoft.com/office/drawing/2014/main" id="{74FDF267-3817-5B50-1515-563F518860C5}"/>
              </a:ext>
            </a:extLst>
          </p:cNvPr>
          <p:cNvSpPr txBox="1"/>
          <p:nvPr/>
        </p:nvSpPr>
        <p:spPr>
          <a:xfrm>
            <a:off x="9315564" y="3855078"/>
            <a:ext cx="2648570" cy="1169551"/>
          </a:xfrm>
          <a:prstGeom prst="rect">
            <a:avLst/>
          </a:prstGeom>
          <a:solidFill>
            <a:srgbClr val="C2ABDF"/>
          </a:solidFill>
        </p:spPr>
        <p:txBody>
          <a:bodyPr wrap="square" rtlCol="0">
            <a:spAutoFit/>
          </a:bodyPr>
          <a:lstStyle/>
          <a:p>
            <a:r>
              <a:rPr lang="nl-NL" sz="1400" b="1" dirty="0">
                <a:solidFill>
                  <a:srgbClr val="540932"/>
                </a:solidFill>
                <a:latin typeface="Baton Turbo" panose="020B0503030202060203" pitchFamily="34" charset="0"/>
              </a:rPr>
              <a:t>Economisch sterk Lelystad</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Uitnodigende en ondernemende stad</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Banenkansen creëren</a:t>
            </a:r>
          </a:p>
          <a:p>
            <a:pPr marL="285750" indent="-285750">
              <a:buFont typeface="Arial" panose="020B0604020202020204" pitchFamily="34" charset="0"/>
              <a:buChar char="•"/>
            </a:pPr>
            <a:r>
              <a:rPr lang="nl-NL" sz="1400" dirty="0">
                <a:solidFill>
                  <a:srgbClr val="540932"/>
                </a:solidFill>
                <a:latin typeface="Baton Turbo" panose="020B0503030202060203" pitchFamily="34" charset="0"/>
              </a:rPr>
              <a:t>Innovatieve proeftuin</a:t>
            </a:r>
          </a:p>
        </p:txBody>
      </p:sp>
      <p:pic>
        <p:nvPicPr>
          <p:cNvPr id="2" name="Afbeelding 1">
            <a:extLst>
              <a:ext uri="{FF2B5EF4-FFF2-40B4-BE49-F238E27FC236}">
                <a16:creationId xmlns:a16="http://schemas.microsoft.com/office/drawing/2014/main" id="{2E119E96-ACAD-639D-834D-C9B1391C6CE0}"/>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065959" y="1351330"/>
            <a:ext cx="3126041" cy="2613465"/>
          </a:xfrm>
          <a:prstGeom prst="rect">
            <a:avLst/>
          </a:prstGeom>
        </p:spPr>
      </p:pic>
      <p:pic>
        <p:nvPicPr>
          <p:cNvPr id="3" name="Afbeelding 2">
            <a:extLst>
              <a:ext uri="{FF2B5EF4-FFF2-40B4-BE49-F238E27FC236}">
                <a16:creationId xmlns:a16="http://schemas.microsoft.com/office/drawing/2014/main" id="{2554CF35-D68B-FB24-20A8-8A9715E9E4B7}"/>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5046" y="1351330"/>
            <a:ext cx="3126041" cy="2613465"/>
          </a:xfrm>
          <a:prstGeom prst="rect">
            <a:avLst/>
          </a:prstGeom>
        </p:spPr>
      </p:pic>
      <p:pic>
        <p:nvPicPr>
          <p:cNvPr id="5" name="Afbeelding 4">
            <a:extLst>
              <a:ext uri="{FF2B5EF4-FFF2-40B4-BE49-F238E27FC236}">
                <a16:creationId xmlns:a16="http://schemas.microsoft.com/office/drawing/2014/main" id="{6A60C203-D72E-504D-25D4-E72E17316C08}"/>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1351330"/>
            <a:ext cx="3126041" cy="2613465"/>
          </a:xfrm>
          <a:prstGeom prst="rect">
            <a:avLst/>
          </a:prstGeom>
        </p:spPr>
      </p:pic>
      <p:pic>
        <p:nvPicPr>
          <p:cNvPr id="7" name="Afbeelding 6">
            <a:extLst>
              <a:ext uri="{FF2B5EF4-FFF2-40B4-BE49-F238E27FC236}">
                <a16:creationId xmlns:a16="http://schemas.microsoft.com/office/drawing/2014/main" id="{CC5BE6AB-C6BA-FD9A-5132-185E87EFE066}"/>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000186" y="1351330"/>
            <a:ext cx="3126042" cy="2613465"/>
          </a:xfrm>
          <a:prstGeom prst="rect">
            <a:avLst/>
          </a:prstGeom>
        </p:spPr>
      </p:pic>
    </p:spTree>
    <p:extLst>
      <p:ext uri="{BB962C8B-B14F-4D97-AF65-F5344CB8AC3E}">
        <p14:creationId xmlns:p14="http://schemas.microsoft.com/office/powerpoint/2010/main" val="4031378028"/>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1b2621b-49d6-4490-b3fa-856c21631f48">
      <Terms xmlns="http://schemas.microsoft.com/office/infopath/2007/PartnerControls"/>
    </lcf76f155ced4ddcb4097134ff3c332f>
    <TaxCatchAll xmlns="74d7a9f1-8aa5-43cc-8dbe-d3447357776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7CC4617FE403D4988D49BBEC8AA5037" ma:contentTypeVersion="18" ma:contentTypeDescription="Een nieuw document maken." ma:contentTypeScope="" ma:versionID="787a07e0ce5d679062b8bb37f76f3ef9">
  <xsd:schema xmlns:xsd="http://www.w3.org/2001/XMLSchema" xmlns:xs="http://www.w3.org/2001/XMLSchema" xmlns:p="http://schemas.microsoft.com/office/2006/metadata/properties" xmlns:ns2="51b2621b-49d6-4490-b3fa-856c21631f48" xmlns:ns3="74d7a9f1-8aa5-43cc-8dbe-d34473577764" targetNamespace="http://schemas.microsoft.com/office/2006/metadata/properties" ma:root="true" ma:fieldsID="e4909b3d87df4b66d1dd9ea701c25d5c" ns2:_="" ns3:_="">
    <xsd:import namespace="51b2621b-49d6-4490-b3fa-856c21631f48"/>
    <xsd:import namespace="74d7a9f1-8aa5-43cc-8dbe-d34473577764"/>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b2621b-49d6-4490-b3fa-856c21631f4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c80fe6eb-09bf-4608-bad6-05fb4d06ee3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4d7a9f1-8aa5-43cc-8dbe-d34473577764" elementFormDefault="qualified">
    <xsd:import namespace="http://schemas.microsoft.com/office/2006/documentManagement/types"/>
    <xsd:import namespace="http://schemas.microsoft.com/office/infopath/2007/PartnerControls"/>
    <xsd:element name="SharedWithUsers" ma:index="11"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Gedeeld met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56bf7837-8bcf-4d7d-848a-b468c3e29a56}" ma:internalName="TaxCatchAll" ma:showField="CatchAllData" ma:web="74d7a9f1-8aa5-43cc-8dbe-d344735777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F355C8-0568-47BF-8285-DD02FC620542}">
  <ds:schemaRefs>
    <ds:schemaRef ds:uri="http://schemas.microsoft.com/sharepoint/v3/contenttype/forms"/>
  </ds:schemaRefs>
</ds:datastoreItem>
</file>

<file path=customXml/itemProps2.xml><?xml version="1.0" encoding="utf-8"?>
<ds:datastoreItem xmlns:ds="http://schemas.openxmlformats.org/officeDocument/2006/customXml" ds:itemID="{CAC712B6-F8DE-48EB-86BA-4D4E30BFA751}">
  <ds:schemaRefs>
    <ds:schemaRef ds:uri="http://schemas.microsoft.com/office/2006/documentManagement/types"/>
    <ds:schemaRef ds:uri="http://www.w3.org/XML/1998/namespace"/>
    <ds:schemaRef ds:uri="http://purl.org/dc/elements/1.1/"/>
    <ds:schemaRef ds:uri="http://schemas.microsoft.com/office/infopath/2007/PartnerControls"/>
    <ds:schemaRef ds:uri="51b2621b-49d6-4490-b3fa-856c21631f48"/>
    <ds:schemaRef ds:uri="http://purl.org/dc/dcmitype/"/>
    <ds:schemaRef ds:uri="http://purl.org/dc/terms/"/>
    <ds:schemaRef ds:uri="http://schemas.openxmlformats.org/package/2006/metadata/core-properties"/>
    <ds:schemaRef ds:uri="74d7a9f1-8aa5-43cc-8dbe-d34473577764"/>
    <ds:schemaRef ds:uri="http://schemas.microsoft.com/office/2006/metadata/properties"/>
  </ds:schemaRefs>
</ds:datastoreItem>
</file>

<file path=customXml/itemProps3.xml><?xml version="1.0" encoding="utf-8"?>
<ds:datastoreItem xmlns:ds="http://schemas.openxmlformats.org/officeDocument/2006/customXml" ds:itemID="{1FB30A7E-DA38-4EAC-94AD-C8D84D1A51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b2621b-49d6-4490-b3fa-856c21631f48"/>
    <ds:schemaRef ds:uri="74d7a9f1-8aa5-43cc-8dbe-d344735777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1871</TotalTime>
  <Words>1252</Words>
  <Application>Microsoft Office PowerPoint</Application>
  <PresentationFormat>Breedbeeld</PresentationFormat>
  <Paragraphs>241</Paragraphs>
  <Slides>38</Slides>
  <Notes>21</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38</vt:i4>
      </vt:variant>
    </vt:vector>
  </HeadingPairs>
  <TitlesOfParts>
    <vt:vector size="46" baseType="lpstr">
      <vt:lpstr>ABC Diatype</vt:lpstr>
      <vt:lpstr>Aptos</vt:lpstr>
      <vt:lpstr>Arial</vt:lpstr>
      <vt:lpstr>Baton Turbo</vt:lpstr>
      <vt:lpstr>BatonTurbo</vt:lpstr>
      <vt:lpstr>Calibri</vt:lpstr>
      <vt:lpstr>FT Aktual Book</vt:lpstr>
      <vt:lpstr>1_Office Theme</vt:lpstr>
      <vt:lpstr>Omgevingsvisie Lelystad 2050 </vt:lpstr>
      <vt:lpstr>Proces en verwachtingen</vt:lpstr>
      <vt:lpstr>Wat hebben we tot nu toe gedaan? </vt:lpstr>
      <vt:lpstr>Hoe komt alles samen? </vt:lpstr>
      <vt:lpstr>Hoe ziet het vervolg eruit?</vt:lpstr>
      <vt:lpstr>Hoe ziet het vervolg eruit? </vt:lpstr>
      <vt:lpstr>Omgevingsvisie Lelystad</vt:lpstr>
      <vt:lpstr>Waar waren we?</vt:lpstr>
      <vt:lpstr>Denkrichtingen vanuit ambities</vt:lpstr>
      <vt:lpstr>Beoordeling adhv ambities</vt:lpstr>
      <vt:lpstr>Woningbouwopgave</vt:lpstr>
      <vt:lpstr>Groeien om los te komen van de ICL-bijdrage</vt:lpstr>
      <vt:lpstr>Groeien om los te komen van de ICL-bijdrage </vt:lpstr>
      <vt:lpstr>Lelystad nu</vt:lpstr>
      <vt:lpstr>Lelystad n</vt:lpstr>
      <vt:lpstr>Ruimtegebruik 20.000 woningen</vt:lpstr>
      <vt:lpstr>De trend is tot nu toe stedelijke uitbreiding</vt:lpstr>
      <vt:lpstr>Kwalitatieve groeien</vt:lpstr>
      <vt:lpstr>Wat brengt kwalitatief groeien</vt:lpstr>
      <vt:lpstr>Wat brengt kwalitatief groeien </vt:lpstr>
      <vt:lpstr>Waarom niet uitbreiden?</vt:lpstr>
      <vt:lpstr>Verdichten is niet…</vt:lpstr>
      <vt:lpstr>Waar liggen de logische plekken voor binnenstedelijk verdichten?</vt:lpstr>
      <vt:lpstr>Stevig Ruimtelijk Raamwerk</vt:lpstr>
      <vt:lpstr>Stevig ruimtelijk raamwerk als basis</vt:lpstr>
      <vt:lpstr>Wonen</vt:lpstr>
      <vt:lpstr>Sociaal maatschappelijk</vt:lpstr>
      <vt:lpstr>Verkeer</vt:lpstr>
      <vt:lpstr>Energie</vt:lpstr>
      <vt:lpstr>Natuur</vt:lpstr>
      <vt:lpstr>Economie</vt:lpstr>
      <vt:lpstr>Verstedelijkingsmodellen</vt:lpstr>
      <vt:lpstr>Basis voor alle modellen</vt:lpstr>
      <vt:lpstr>Verstedelijkingsmodellen </vt:lpstr>
      <vt:lpstr>De drie modellen</vt:lpstr>
      <vt:lpstr>De drie modellen in kleur</vt:lpstr>
      <vt:lpstr>Ruimte voor vragen</vt:lpstr>
      <vt:lpstr>In drie groepen uiteen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Joline Snel</dc:creator>
  <cp:lastModifiedBy>Supèr, R (Roy)</cp:lastModifiedBy>
  <cp:revision>202</cp:revision>
  <dcterms:created xsi:type="dcterms:W3CDTF">2022-02-16T14:37:49Z</dcterms:created>
  <dcterms:modified xsi:type="dcterms:W3CDTF">2025-02-24T13:21:46Z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0x010100D7CC4617FE403D4988D49BBEC8AA5037</vt:lpwstr>
  </property>
</Properties>
</file>